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98" r:id="rId3"/>
    <p:sldId id="299" r:id="rId4"/>
    <p:sldId id="301" r:id="rId5"/>
    <p:sldId id="300" r:id="rId6"/>
    <p:sldId id="295" r:id="rId7"/>
    <p:sldId id="290" r:id="rId8"/>
    <p:sldId id="284" r:id="rId9"/>
    <p:sldId id="329" r:id="rId10"/>
    <p:sldId id="325" r:id="rId11"/>
    <p:sldId id="326" r:id="rId12"/>
    <p:sldId id="353" r:id="rId13"/>
    <p:sldId id="327" r:id="rId14"/>
    <p:sldId id="328" r:id="rId15"/>
    <p:sldId id="315" r:id="rId16"/>
    <p:sldId id="306" r:id="rId17"/>
    <p:sldId id="307" r:id="rId18"/>
    <p:sldId id="308" r:id="rId19"/>
    <p:sldId id="309" r:id="rId20"/>
    <p:sldId id="310" r:id="rId21"/>
    <p:sldId id="311" r:id="rId22"/>
    <p:sldId id="312" r:id="rId23"/>
    <p:sldId id="313" r:id="rId24"/>
    <p:sldId id="314" r:id="rId25"/>
    <p:sldId id="334" r:id="rId26"/>
    <p:sldId id="346" r:id="rId27"/>
    <p:sldId id="348" r:id="rId28"/>
    <p:sldId id="349" r:id="rId29"/>
    <p:sldId id="352" r:id="rId30"/>
    <p:sldId id="351" r:id="rId31"/>
    <p:sldId id="354" r:id="rId32"/>
    <p:sldId id="350" r:id="rId33"/>
    <p:sldId id="333" r:id="rId34"/>
  </p:sldIdLst>
  <p:sldSz cx="12192000" cy="6858000"/>
  <p:notesSz cx="6858000" cy="9144000"/>
  <p:embeddedFontLst>
    <p:embeddedFont>
      <p:font typeface="华文细黑" panose="02010600040101010101" pitchFamily="2" charset="-122"/>
      <p:regular r:id="rId39"/>
    </p:embeddedFont>
    <p:embeddedFont>
      <p:font typeface="微软雅黑" panose="020B0503020204020204" charset="-122"/>
      <p:regular r:id="rId40"/>
    </p:embeddedFont>
    <p:embeddedFont>
      <p:font typeface="方正粗宋简体" panose="02010600030101010101" charset="0"/>
      <p:regular r:id="rId41"/>
    </p:embeddedFont>
    <p:embeddedFont>
      <p:font typeface="Calibri" panose="020F0502020204030204" charset="0"/>
      <p:regular r:id="rId42"/>
      <p:bold r:id="rId43"/>
      <p:italic r:id="rId44"/>
      <p:boldItalic r:id="rId45"/>
    </p:embeddedFont>
    <p:embeddedFont>
      <p:font typeface="华文中宋" panose="02010600040101010101" pitchFamily="2" charset="-122"/>
      <p:regular r:id="rId46"/>
    </p:embeddedFont>
    <p:embeddedFont>
      <p:font typeface="方正粗黑宋简体" panose="02000000000000000000" pitchFamily="2" charset="-122"/>
      <p:regular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F8BCA"/>
    <a:srgbClr val="5A88C7"/>
    <a:srgbClr val="F3F4F6"/>
    <a:srgbClr val="35546B"/>
    <a:srgbClr val="F0F1EC"/>
    <a:srgbClr val="85A8DB"/>
    <a:srgbClr val="3F76C6"/>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showGuides="1">
      <p:cViewPr varScale="1">
        <p:scale>
          <a:sx n="86" d="100"/>
          <a:sy n="86" d="100"/>
        </p:scale>
        <p:origin x="514" y="62"/>
      </p:cViewPr>
      <p:guideLst>
        <p:guide orient="horz" pos="3968"/>
        <p:guide pos="2657"/>
      </p:guideLst>
    </p:cSldViewPr>
  </p:slideViewPr>
  <p:notesTextViewPr>
    <p:cViewPr>
      <p:scale>
        <a:sx n="1" d="1"/>
        <a:sy n="1" d="1"/>
      </p:scale>
      <p:origin x="0" y="0"/>
    </p:cViewPr>
  </p:notesTextViewPr>
  <p:sorterViewPr>
    <p:cViewPr>
      <p:scale>
        <a:sx n="76" d="100"/>
        <a:sy n="7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10" name="标题 9"/>
          <p:cNvSpPr>
            <a:spLocks noGrp="1"/>
          </p:cNvSpPr>
          <p:nvPr>
            <p:ph type="title" hasCustomPrompt="1"/>
          </p:nvPr>
        </p:nvSpPr>
        <p:spPr>
          <a:xfrm>
            <a:off x="502297" y="1111574"/>
            <a:ext cx="4349620" cy="847855"/>
          </a:xfrm>
          <a:prstGeom prst="rect">
            <a:avLst/>
          </a:prstGeom>
          <a:ln>
            <a:noFill/>
          </a:ln>
        </p:spPr>
        <p:txBody>
          <a:bodyPr>
            <a:normAutofit/>
          </a:bodyPr>
          <a:lstStyle>
            <a:lvl1pPr>
              <a:defRPr sz="4000">
                <a:solidFill>
                  <a:schemeClr val="accent5"/>
                </a:solidFill>
              </a:defRPr>
            </a:lvl1pPr>
          </a:lstStyle>
          <a:p>
            <a:r>
              <a:rPr lang="zh-CN" altLang="en-US" dirty="0"/>
              <a:t>标题写在这里哦</a:t>
            </a:r>
            <a:endParaRPr lang="zh-CN" altLang="en-US" dirty="0"/>
          </a:p>
        </p:txBody>
      </p:sp>
      <p:cxnSp>
        <p:nvCxnSpPr>
          <p:cNvPr id="12" name="直接连接符 11"/>
          <p:cNvCxnSpPr/>
          <p:nvPr userDrawn="1"/>
        </p:nvCxnSpPr>
        <p:spPr>
          <a:xfrm>
            <a:off x="632926" y="1735494"/>
            <a:ext cx="3584511"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18661" y="1"/>
            <a:ext cx="12210661" cy="895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2"/>
          <a:srcRect l="-153" t="45504" r="153" b="45802"/>
          <a:stretch>
            <a:fillRect/>
          </a:stretch>
        </p:blipFill>
        <p:spPr>
          <a:xfrm>
            <a:off x="-37322" y="0"/>
            <a:ext cx="12229322" cy="709127"/>
          </a:xfrm>
          <a:prstGeom prst="rect">
            <a:avLst/>
          </a:prstGeom>
        </p:spPr>
      </p:pic>
      <p:sp>
        <p:nvSpPr>
          <p:cNvPr id="17" name="文本占位符 16"/>
          <p:cNvSpPr>
            <a:spLocks noGrp="1"/>
          </p:cNvSpPr>
          <p:nvPr>
            <p:ph type="body" sz="quarter" idx="10" hasCustomPrompt="1"/>
          </p:nvPr>
        </p:nvSpPr>
        <p:spPr>
          <a:xfrm>
            <a:off x="552839" y="2175264"/>
            <a:ext cx="11086323" cy="4144022"/>
          </a:xfrm>
          <a:prstGeom prst="rect">
            <a:avLst/>
          </a:prstGeom>
        </p:spPr>
        <p:txBody>
          <a:bodyPr/>
          <a:lstStyle>
            <a:lvl1pPr marL="457200" indent="-457200">
              <a:buClr>
                <a:schemeClr val="accent5">
                  <a:lumMod val="40000"/>
                  <a:lumOff val="60000"/>
                </a:schemeClr>
              </a:buClr>
              <a:buSzPct val="50000"/>
              <a:buFont typeface="Wingdings" panose="05000000000000000000" pitchFamily="2" charset="2"/>
              <a:buChar char="n"/>
              <a:defRPr>
                <a:sym typeface="Wingdings" panose="05000000000000000000" pitchFamily="2" charset="2"/>
              </a:defRPr>
            </a:lvl1pPr>
          </a:lstStyle>
          <a:p>
            <a:pPr lvl="0"/>
            <a:r>
              <a:rPr lang="zh-CN" altLang="en-US" dirty="0"/>
              <a:t>内容就写在这里哦，如果要放图片不要我，也可以把我删掉的哦</a:t>
            </a:r>
            <a:r>
              <a:rPr lang="en-US" altLang="zh-CN" dirty="0"/>
              <a: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A21DE75-1D63-4622-A674-D4316DE0155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EC812F-081E-4DFB-85E3-130005B4833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8661" y="1"/>
            <a:ext cx="12210661" cy="895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17"/>
          <a:srcRect l="-153" t="45504" r="153" b="45802"/>
          <a:stretch>
            <a:fillRect/>
          </a:stretch>
        </p:blipFill>
        <p:spPr>
          <a:xfrm>
            <a:off x="-37322" y="0"/>
            <a:ext cx="12229322" cy="70912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23.xml"/><Relationship Id="rId3" Type="http://schemas.openxmlformats.org/officeDocument/2006/relationships/slide" Target="slide20.xml"/><Relationship Id="rId2" Type="http://schemas.openxmlformats.org/officeDocument/2006/relationships/slide" Target="slide1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16.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1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slide" Target="slide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slide" Target="slide16.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16.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 Target="slide3.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28.xml"/><Relationship Id="rId3" Type="http://schemas.openxmlformats.org/officeDocument/2006/relationships/slide" Target="slide24.xml"/><Relationship Id="rId2" Type="http://schemas.openxmlformats.org/officeDocument/2006/relationships/slide" Target="slide14.xml"/><Relationship Id="rId1" Type="http://schemas.openxmlformats.org/officeDocument/2006/relationships/slide" Target="slide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9.wdp"/><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153" t="15207" r="153"/>
          <a:stretch>
            <a:fillRect/>
          </a:stretch>
        </p:blipFill>
        <p:spPr>
          <a:xfrm>
            <a:off x="0" y="-37322"/>
            <a:ext cx="12192000" cy="6895322"/>
          </a:xfrm>
          <a:prstGeom prst="rect">
            <a:avLst/>
          </a:prstGeom>
        </p:spPr>
      </p:pic>
      <p:sp>
        <p:nvSpPr>
          <p:cNvPr id="8" name="矩形 7"/>
          <p:cNvSpPr/>
          <p:nvPr/>
        </p:nvSpPr>
        <p:spPr>
          <a:xfrm>
            <a:off x="1206760" y="4273420"/>
            <a:ext cx="9778481" cy="1866123"/>
          </a:xfrm>
          <a:prstGeom prst="rect">
            <a:avLst/>
          </a:prstGeom>
          <a:solidFill>
            <a:srgbClr val="3F76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405761" y="4555115"/>
            <a:ext cx="9380855" cy="645160"/>
          </a:xfrm>
          <a:prstGeom prst="rect">
            <a:avLst/>
          </a:prstGeom>
        </p:spPr>
        <p:txBody>
          <a:bodyPr wrap="none">
            <a:spAutoFit/>
          </a:bodyPr>
          <a:lstStyle/>
          <a:p>
            <a:pPr algn="l"/>
            <a:r>
              <a:rPr lang="zh-CN" altLang="en-US" sz="3600" dirty="0">
                <a:solidFill>
                  <a:schemeClr val="bg1"/>
                </a:solidFill>
                <a:latin typeface="+mj-ea"/>
                <a:ea typeface="+mj-ea"/>
              </a:rPr>
              <a:t>《M 照明的应收账款管理之道》案例分析报告</a:t>
            </a:r>
            <a:endParaRPr lang="zh-CN" altLang="en-US" sz="3600" dirty="0">
              <a:solidFill>
                <a:schemeClr val="bg1"/>
              </a:solidFill>
              <a:latin typeface="+mj-ea"/>
              <a:ea typeface="+mj-ea"/>
            </a:endParaRPr>
          </a:p>
        </p:txBody>
      </p:sp>
      <p:sp>
        <p:nvSpPr>
          <p:cNvPr id="10" name="矩形 9"/>
          <p:cNvSpPr/>
          <p:nvPr/>
        </p:nvSpPr>
        <p:spPr>
          <a:xfrm>
            <a:off x="486883" y="4273420"/>
            <a:ext cx="503853" cy="1866123"/>
          </a:xfrm>
          <a:prstGeom prst="rect">
            <a:avLst/>
          </a:prstGeom>
          <a:solidFill>
            <a:srgbClr val="85A8D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01264" y="4273420"/>
            <a:ext cx="503853" cy="1866123"/>
          </a:xfrm>
          <a:prstGeom prst="rect">
            <a:avLst/>
          </a:prstGeom>
          <a:solidFill>
            <a:srgbClr val="85A8D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90355" y="5364396"/>
            <a:ext cx="1325880" cy="460375"/>
          </a:xfrm>
          <a:prstGeom prst="rect">
            <a:avLst/>
          </a:prstGeom>
          <a:solidFill>
            <a:schemeClr val="bg1"/>
          </a:solidFill>
        </p:spPr>
        <p:txBody>
          <a:bodyPr wrap="none" rtlCol="0">
            <a:spAutoFit/>
          </a:bodyPr>
          <a:lstStyle/>
          <a:p>
            <a:r>
              <a:rPr lang="zh-CN" altLang="en-US" sz="2400" b="1" spc="600" dirty="0">
                <a:solidFill>
                  <a:srgbClr val="5F8BCA"/>
                </a:solidFill>
              </a:rPr>
              <a:t>第三组</a:t>
            </a:r>
            <a:endParaRPr lang="zh-CN" altLang="en-US" sz="2400" b="1" spc="600" dirty="0">
              <a:solidFill>
                <a:srgbClr val="5F8BC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zh-CN" altLang="en-US" b="1" dirty="0"/>
              <a:t>梳</a:t>
            </a:r>
            <a:r>
              <a:rPr lang="zh-CN" altLang="en-US" dirty="0"/>
              <a:t>理</a:t>
            </a:r>
            <a:endParaRPr lang="zh-TW" altLang="en-US" dirty="0"/>
          </a:p>
        </p:txBody>
      </p:sp>
      <p:sp>
        <p:nvSpPr>
          <p:cNvPr id="3" name="文本占位符 2"/>
          <p:cNvSpPr>
            <a:spLocks noGrp="1"/>
          </p:cNvSpPr>
          <p:nvPr>
            <p:ph type="body" sz="quarter" idx="10"/>
          </p:nvPr>
        </p:nvSpPr>
        <p:spPr>
          <a:xfrm>
            <a:off x="502297" y="1959429"/>
            <a:ext cx="7555025" cy="3203568"/>
          </a:xfrm>
        </p:spPr>
        <p:txBody>
          <a:bodyPr/>
          <a:lstStyle/>
          <a:p>
            <a:pPr>
              <a:lnSpc>
                <a:spcPct val="130000"/>
              </a:lnSpc>
            </a:pPr>
            <a:r>
              <a:rPr lang="zh-CN" altLang="en-US" sz="2400" dirty="0"/>
              <a:t>现金流量：</a:t>
            </a:r>
            <a:r>
              <a:rPr lang="en-US" altLang="zh-CN" sz="2400" dirty="0"/>
              <a:t>-13</a:t>
            </a:r>
            <a:r>
              <a:rPr lang="zh-CN" altLang="en-US" sz="2400" dirty="0"/>
              <a:t>百万元，是去年同期</a:t>
            </a:r>
            <a:r>
              <a:rPr lang="en-US" altLang="zh-CN" sz="2400" dirty="0"/>
              <a:t>5.43</a:t>
            </a:r>
            <a:r>
              <a:rPr lang="zh-CN" altLang="en-US" sz="2400" dirty="0"/>
              <a:t>倍</a:t>
            </a:r>
            <a:endParaRPr lang="en-US" altLang="zh-CN" sz="2400" dirty="0"/>
          </a:p>
          <a:p>
            <a:pPr>
              <a:lnSpc>
                <a:spcPct val="130000"/>
              </a:lnSpc>
            </a:pPr>
            <a:r>
              <a:rPr lang="zh-CN" altLang="en-US" sz="2400" dirty="0"/>
              <a:t>营业收入：仅为去年同期</a:t>
            </a:r>
            <a:r>
              <a:rPr lang="en-US" altLang="zh-CN" sz="2400" dirty="0"/>
              <a:t>85.56%</a:t>
            </a:r>
            <a:endParaRPr lang="en-US" altLang="zh-CN" sz="2400" dirty="0"/>
          </a:p>
          <a:p>
            <a:pPr>
              <a:lnSpc>
                <a:spcPct val="130000"/>
              </a:lnSpc>
            </a:pPr>
            <a:r>
              <a:rPr lang="zh-CN" altLang="en-US" sz="2400" dirty="0"/>
              <a:t>资金流动率：仅为</a:t>
            </a:r>
            <a:r>
              <a:rPr lang="en-US" altLang="zh-CN" sz="2400" dirty="0"/>
              <a:t>0.68</a:t>
            </a:r>
            <a:endParaRPr lang="en-US" altLang="zh-CN" sz="2400" dirty="0"/>
          </a:p>
          <a:p>
            <a:pPr>
              <a:lnSpc>
                <a:spcPct val="130000"/>
              </a:lnSpc>
            </a:pPr>
            <a:r>
              <a:rPr lang="zh-CN" altLang="en-US" sz="2400" dirty="0"/>
              <a:t>流动资产和期末现金及现金等价物：</a:t>
            </a:r>
            <a:r>
              <a:rPr lang="en-US" altLang="zh-CN" sz="2400" dirty="0"/>
              <a:t>2010</a:t>
            </a:r>
            <a:r>
              <a:rPr lang="zh-CN" altLang="en-US" sz="2400" dirty="0"/>
              <a:t>年以来最低值</a:t>
            </a:r>
            <a:endParaRPr lang="en-US" altLang="zh-CN" sz="2400" dirty="0"/>
          </a:p>
          <a:p>
            <a:pPr>
              <a:lnSpc>
                <a:spcPct val="130000"/>
              </a:lnSpc>
            </a:pPr>
            <a:r>
              <a:rPr lang="zh-CN" altLang="en-US" sz="2400" dirty="0"/>
              <a:t>销售收入质量：销售商品、提供劳务收到的现金同期降低</a:t>
            </a:r>
            <a:r>
              <a:rPr lang="en-US" altLang="zh-CN" sz="2400" dirty="0"/>
              <a:t>15.40%</a:t>
            </a:r>
            <a:endParaRPr lang="en-US" altLang="zh-CN" sz="2400" dirty="0"/>
          </a:p>
        </p:txBody>
      </p:sp>
      <p:sp>
        <p:nvSpPr>
          <p:cNvPr id="4" name="标题 1"/>
          <p:cNvSpPr txBox="1"/>
          <p:nvPr/>
        </p:nvSpPr>
        <p:spPr>
          <a:xfrm>
            <a:off x="2781670" y="6010145"/>
            <a:ext cx="8244138" cy="847855"/>
          </a:xfrm>
          <a:prstGeom prst="rect">
            <a:avLst/>
          </a:prstGeom>
          <a:ln>
            <a:noFill/>
          </a:ln>
        </p:spPr>
        <p:txBody>
          <a:bodyPr>
            <a:normAutofit/>
          </a:bodyPr>
          <a:lstStyle>
            <a:lvl1pPr algn="l" defTabSz="914400" rtl="0" eaLnBrk="1" latinLnBrk="0" hangingPunct="1">
              <a:lnSpc>
                <a:spcPct val="90000"/>
              </a:lnSpc>
              <a:spcBef>
                <a:spcPct val="0"/>
              </a:spcBef>
              <a:buNone/>
              <a:defRPr sz="4000" kern="1200">
                <a:solidFill>
                  <a:schemeClr val="accent5"/>
                </a:solidFill>
                <a:latin typeface="+mj-lt"/>
                <a:ea typeface="+mj-ea"/>
                <a:cs typeface="+mj-cs"/>
              </a:defRPr>
            </a:lvl1pPr>
          </a:lstStyle>
          <a:p>
            <a:r>
              <a:rPr lang="zh-CN" altLang="en-US" dirty="0">
                <a:latin typeface="+mn-ea"/>
                <a:ea typeface="+mn-ea"/>
              </a:rPr>
              <a:t>应收</a:t>
            </a:r>
            <a:r>
              <a:rPr lang="zh-CN" altLang="en-US" b="1" dirty="0">
                <a:latin typeface="+mn-ea"/>
                <a:ea typeface="+mn-ea"/>
              </a:rPr>
              <a:t>账款：同比增长</a:t>
            </a:r>
            <a:r>
              <a:rPr lang="en-US" altLang="zh-CN" b="1" dirty="0">
                <a:latin typeface="+mn-ea"/>
                <a:ea typeface="+mn-ea"/>
              </a:rPr>
              <a:t>49.51%</a:t>
            </a:r>
            <a:endParaRPr lang="zh-TW" altLang="en-US" b="1" dirty="0">
              <a:latin typeface="+mn-ea"/>
              <a:ea typeface="+mn-ea"/>
            </a:endParaRPr>
          </a:p>
        </p:txBody>
      </p:sp>
      <p:sp>
        <p:nvSpPr>
          <p:cNvPr id="5" name="箭头: 右 4"/>
          <p:cNvSpPr/>
          <p:nvPr/>
        </p:nvSpPr>
        <p:spPr>
          <a:xfrm>
            <a:off x="8090452" y="3381481"/>
            <a:ext cx="1086678" cy="359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176591" y="1799928"/>
            <a:ext cx="914400" cy="914400"/>
          </a:xfrm>
          <a:prstGeom prst="rect">
            <a:avLst/>
          </a:prstGeom>
          <a:noFill/>
        </p:spPr>
        <p:txBody>
          <a:bodyPr wrap="square" rtlCol="0">
            <a:spAutoFit/>
          </a:bodyPr>
          <a:lstStyle/>
          <a:p>
            <a:endParaRPr lang="zh-CN" altLang="en-US" dirty="0"/>
          </a:p>
        </p:txBody>
      </p:sp>
      <p:sp>
        <p:nvSpPr>
          <p:cNvPr id="7" name="文本框 6"/>
          <p:cNvSpPr txBox="1"/>
          <p:nvPr/>
        </p:nvSpPr>
        <p:spPr>
          <a:xfrm>
            <a:off x="9296400" y="2241508"/>
            <a:ext cx="2299252" cy="3539430"/>
          </a:xfrm>
          <a:prstGeom prst="rect">
            <a:avLst/>
          </a:prstGeom>
          <a:noFill/>
        </p:spPr>
        <p:txBody>
          <a:bodyPr wrap="square" rtlCol="0">
            <a:spAutoFit/>
          </a:bodyPr>
          <a:lstStyle/>
          <a:p>
            <a:r>
              <a:rPr lang="zh-CN" altLang="en-US" sz="3200" dirty="0"/>
              <a:t>严重影响价值创造和扩大市场份额，</a:t>
            </a:r>
            <a:endParaRPr lang="en-US" altLang="zh-CN" sz="3200" dirty="0"/>
          </a:p>
          <a:p>
            <a:endParaRPr lang="en-US" altLang="zh-CN" sz="3200" dirty="0"/>
          </a:p>
          <a:p>
            <a:r>
              <a:rPr lang="zh-CN" altLang="en-US" sz="3200" dirty="0"/>
              <a:t>甚至沦为竞争的被淘汰者</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M照明2010-2013年账龄结构表"/>
          <p:cNvPicPr>
            <a:picLocks noChangeAspect="1"/>
          </p:cNvPicPr>
          <p:nvPr/>
        </p:nvPicPr>
        <p:blipFill>
          <a:blip r:embed="rId1"/>
          <a:stretch>
            <a:fillRect/>
          </a:stretch>
        </p:blipFill>
        <p:spPr>
          <a:xfrm>
            <a:off x="268605" y="2396490"/>
            <a:ext cx="7226300" cy="3176270"/>
          </a:xfrm>
          <a:prstGeom prst="rect">
            <a:avLst/>
          </a:prstGeom>
        </p:spPr>
      </p:pic>
      <p:sp>
        <p:nvSpPr>
          <p:cNvPr id="6" name="文本框 5"/>
          <p:cNvSpPr txBox="1"/>
          <p:nvPr/>
        </p:nvSpPr>
        <p:spPr>
          <a:xfrm>
            <a:off x="7670165" y="3662045"/>
            <a:ext cx="3795395" cy="645160"/>
          </a:xfrm>
          <a:prstGeom prst="rect">
            <a:avLst/>
          </a:prstGeom>
          <a:noFill/>
        </p:spPr>
        <p:txBody>
          <a:bodyPr wrap="square" rtlCol="0">
            <a:spAutoFit/>
            <a:scene3d>
              <a:camera prst="orthographicFront"/>
              <a:lightRig rig="threePt" dir="t"/>
            </a:scene3d>
          </a:bodyPr>
          <a:lstStyle/>
          <a:p>
            <a:r>
              <a:rPr lang="zh-CN" altLang="en-US">
                <a:solidFill>
                  <a:schemeClr val="accent1"/>
                </a:solidFill>
                <a:effectLst>
                  <a:outerShdw blurRad="38100" dist="25400" dir="5400000" algn="ctr" rotWithShape="0">
                    <a:srgbClr val="6E747A">
                      <a:alpha val="43000"/>
                    </a:srgbClr>
                  </a:outerShdw>
                </a:effectLst>
              </a:rPr>
              <a:t>应收账款数目</a:t>
            </a:r>
            <a:r>
              <a:rPr lang="zh-CN" altLang="en-US" b="1">
                <a:solidFill>
                  <a:schemeClr val="accent1"/>
                </a:solidFill>
                <a:effectLst>
                  <a:outerShdw blurRad="38100" dist="25400" dir="5400000" algn="ctr" rotWithShape="0">
                    <a:srgbClr val="6E747A">
                      <a:alpha val="43000"/>
                    </a:srgbClr>
                  </a:outerShdw>
                </a:effectLst>
              </a:rPr>
              <a:t>巨大</a:t>
            </a:r>
            <a:r>
              <a:rPr lang="zh-CN" altLang="en-US">
                <a:solidFill>
                  <a:schemeClr val="accent1"/>
                </a:solidFill>
                <a:effectLst>
                  <a:outerShdw blurRad="38100" dist="25400" dir="5400000" algn="ctr" rotWithShape="0">
                    <a:srgbClr val="6E747A">
                      <a:alpha val="43000"/>
                    </a:srgbClr>
                  </a:outerShdw>
                </a:effectLst>
              </a:rPr>
              <a:t>，</a:t>
            </a:r>
            <a:r>
              <a:rPr lang="en-US" altLang="zh-CN">
                <a:solidFill>
                  <a:schemeClr val="accent1"/>
                </a:solidFill>
                <a:effectLst>
                  <a:outerShdw blurRad="38100" dist="25400" dir="5400000" algn="ctr" rotWithShape="0">
                    <a:srgbClr val="6E747A">
                      <a:alpha val="43000"/>
                    </a:srgbClr>
                  </a:outerShdw>
                </a:effectLst>
              </a:rPr>
              <a:t>2010-2013</a:t>
            </a:r>
            <a:r>
              <a:rPr lang="zh-CN" altLang="en-US">
                <a:solidFill>
                  <a:schemeClr val="accent1"/>
                </a:solidFill>
                <a:effectLst>
                  <a:outerShdw blurRad="38100" dist="25400" dir="5400000" algn="ctr" rotWithShape="0">
                    <a:srgbClr val="6E747A">
                      <a:alpha val="43000"/>
                    </a:srgbClr>
                  </a:outerShdw>
                </a:effectLst>
              </a:rPr>
              <a:t>年账龄在</a:t>
            </a:r>
            <a:r>
              <a:rPr lang="en-US" altLang="zh-CN">
                <a:solidFill>
                  <a:schemeClr val="accent1"/>
                </a:solidFill>
                <a:effectLst>
                  <a:outerShdw blurRad="38100" dist="25400" dir="5400000" algn="ctr" rotWithShape="0">
                    <a:srgbClr val="6E747A">
                      <a:alpha val="43000"/>
                    </a:srgbClr>
                  </a:outerShdw>
                </a:effectLst>
              </a:rPr>
              <a:t>1-2</a:t>
            </a:r>
            <a:r>
              <a:rPr lang="zh-CN" altLang="en-US">
                <a:solidFill>
                  <a:schemeClr val="accent1"/>
                </a:solidFill>
                <a:effectLst>
                  <a:outerShdw blurRad="38100" dist="25400" dir="5400000" algn="ctr" rotWithShape="0">
                    <a:srgbClr val="6E747A">
                      <a:alpha val="43000"/>
                    </a:srgbClr>
                  </a:outerShdw>
                </a:effectLst>
              </a:rPr>
              <a:t>年的应收账款增长率高</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5" name="矩形 12"/>
          <p:cNvSpPr>
            <a:spLocks noChangeArrowheads="1"/>
          </p:cNvSpPr>
          <p:nvPr/>
        </p:nvSpPr>
        <p:spPr bwMode="auto">
          <a:xfrm>
            <a:off x="-14288" y="0"/>
            <a:ext cx="12206288"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8196"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5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dirty="0">
                <a:solidFill>
                  <a:srgbClr val="4472C4"/>
                </a:solidFill>
              </a:rPr>
              <a:t>前任</a:t>
            </a:r>
            <a:r>
              <a:rPr lang="zh-CN" altLang="en-US" b="1" dirty="0">
                <a:solidFill>
                  <a:srgbClr val="4472C4"/>
                </a:solidFill>
              </a:rPr>
              <a:t>遗祸</a:t>
            </a:r>
            <a:endParaRPr lang="zh-CN" altLang="en-US" b="1" dirty="0">
              <a:solidFill>
                <a:srgbClr val="4472C4"/>
              </a:solidFill>
            </a:endParaRPr>
          </a:p>
        </p:txBody>
      </p:sp>
      <p:grpSp>
        <p:nvGrpSpPr>
          <p:cNvPr id="25" name="组合 24"/>
          <p:cNvGrpSpPr/>
          <p:nvPr/>
        </p:nvGrpSpPr>
        <p:grpSpPr>
          <a:xfrm>
            <a:off x="605157" y="2237823"/>
            <a:ext cx="10796155" cy="4246245"/>
            <a:chOff x="605157" y="2667322"/>
            <a:chExt cx="10796155" cy="4246245"/>
          </a:xfrm>
        </p:grpSpPr>
        <p:sp>
          <p:nvSpPr>
            <p:cNvPr id="9" name="矩形 8"/>
            <p:cNvSpPr/>
            <p:nvPr/>
          </p:nvSpPr>
          <p:spPr>
            <a:xfrm>
              <a:off x="605157" y="2667322"/>
              <a:ext cx="10796155" cy="4031876"/>
            </a:xfrm>
            <a:prstGeom prst="rect">
              <a:avLst/>
            </a:prstGeom>
            <a:solidFill>
              <a:srgbClr val="F3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817704" y="2667322"/>
              <a:ext cx="5583608" cy="4246245"/>
            </a:xfrm>
            <a:prstGeom prst="rect">
              <a:avLst/>
            </a:prstGeom>
          </p:spPr>
          <p:txBody>
            <a:bodyPr wrap="square">
              <a:spAutoFit/>
            </a:bodyPr>
            <a:lstStyle/>
            <a:p>
              <a:pPr indent="457200">
                <a:lnSpc>
                  <a:spcPct val="150000"/>
                </a:lnSpc>
              </a:pPr>
              <a:r>
                <a:rPr lang="zh-CN" altLang="en-US" sz="2000" dirty="0">
                  <a:solidFill>
                    <a:schemeClr val="accent5"/>
                  </a:solidFill>
                  <a:latin typeface="华文中宋" panose="02010600040101010101" pitchFamily="2" charset="-122"/>
                  <a:ea typeface="华文中宋" panose="02010600040101010101" pitchFamily="2" charset="-122"/>
                </a:rPr>
                <a:t>正值成长期的 </a:t>
              </a:r>
              <a:r>
                <a:rPr lang="en-US" altLang="zh-CN" sz="2000" dirty="0">
                  <a:solidFill>
                    <a:schemeClr val="accent5"/>
                  </a:solidFill>
                  <a:latin typeface="华文中宋" panose="02010600040101010101" pitchFamily="2" charset="-122"/>
                  <a:ea typeface="华文中宋" panose="02010600040101010101" pitchFamily="2" charset="-122"/>
                </a:rPr>
                <a:t>M </a:t>
              </a:r>
              <a:r>
                <a:rPr lang="zh-CN" altLang="en-US" sz="2000" dirty="0">
                  <a:solidFill>
                    <a:schemeClr val="accent5"/>
                  </a:solidFill>
                  <a:latin typeface="华文中宋" panose="02010600040101010101" pitchFamily="2" charset="-122"/>
                  <a:ea typeface="华文中宋" panose="02010600040101010101" pitchFamily="2" charset="-122"/>
                </a:rPr>
                <a:t>照明，</a:t>
              </a:r>
              <a:r>
                <a:rPr lang="zh-CN" altLang="en-US" sz="2000" b="1" dirty="0">
                  <a:solidFill>
                    <a:schemeClr val="accent5"/>
                  </a:solidFill>
                  <a:latin typeface="华文中宋" panose="02010600040101010101" pitchFamily="2" charset="-122"/>
                  <a:ea typeface="华文中宋" panose="02010600040101010101" pitchFamily="2" charset="-122"/>
                </a:rPr>
                <a:t>为了进一步扩大市场占有率</a:t>
              </a:r>
              <a:r>
                <a:rPr lang="zh-CN" altLang="en-US" sz="2000" dirty="0">
                  <a:solidFill>
                    <a:schemeClr val="accent5"/>
                  </a:solidFill>
                  <a:latin typeface="华文中宋" panose="02010600040101010101" pitchFamily="2" charset="-122"/>
                  <a:ea typeface="华文中宋" panose="02010600040101010101" pitchFamily="2" charset="-122"/>
                </a:rPr>
                <a:t>，不断扩宽销路，在各省增设销售公司。</a:t>
              </a:r>
              <a:endParaRPr lang="en-US" altLang="zh-CN" sz="2000" dirty="0">
                <a:solidFill>
                  <a:schemeClr val="accent5"/>
                </a:solidFill>
                <a:latin typeface="华文中宋" panose="02010600040101010101" pitchFamily="2" charset="-122"/>
                <a:ea typeface="华文中宋" panose="02010600040101010101" pitchFamily="2" charset="-122"/>
              </a:endParaRPr>
            </a:p>
            <a:p>
              <a:pPr indent="457200">
                <a:lnSpc>
                  <a:spcPct val="150000"/>
                </a:lnSpc>
              </a:pPr>
              <a:r>
                <a:rPr lang="zh-CN" altLang="en-US" sz="2000" dirty="0">
                  <a:solidFill>
                    <a:schemeClr val="accent5"/>
                  </a:solidFill>
                  <a:latin typeface="华文中宋" panose="02010600040101010101" pitchFamily="2" charset="-122"/>
                  <a:ea typeface="华文中宋" panose="02010600040101010101" pitchFamily="2" charset="-122"/>
                </a:rPr>
                <a:t>由于前任</a:t>
              </a:r>
              <a:r>
                <a:rPr lang="zh-CN" altLang="en-US" sz="2000" b="1" dirty="0">
                  <a:solidFill>
                    <a:schemeClr val="accent5"/>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经营团队的激进作风</a:t>
              </a:r>
              <a:r>
                <a:rPr lang="zh-CN" altLang="en-US" sz="2000" dirty="0">
                  <a:solidFill>
                    <a:schemeClr val="accent5"/>
                  </a:solidFill>
                  <a:latin typeface="华文中宋" panose="02010600040101010101" pitchFamily="2" charset="-122"/>
                  <a:ea typeface="华文中宋" panose="02010600040101010101" pitchFamily="2" charset="-122"/>
                </a:rPr>
                <a:t>，公司为客户提供了非常</a:t>
              </a:r>
              <a:r>
                <a:rPr lang="zh-CN" altLang="en-US" sz="2000" b="1" dirty="0">
                  <a:solidFill>
                    <a:schemeClr val="accent5"/>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丰厚的优惠政策</a:t>
              </a:r>
              <a:r>
                <a:rPr lang="zh-CN" altLang="en-US" sz="2000" dirty="0">
                  <a:solidFill>
                    <a:schemeClr val="accent5"/>
                  </a:solidFill>
                  <a:latin typeface="华文中宋" panose="02010600040101010101" pitchFamily="2" charset="-122"/>
                  <a:ea typeface="华文中宋" panose="02010600040101010101" pitchFamily="2" charset="-122"/>
                </a:rPr>
                <a:t>，包括销售折扣和授信额度等。这样的方式，尽管确实在一定程度上扩大了 </a:t>
              </a:r>
              <a:r>
                <a:rPr lang="en-US" altLang="zh-CN" sz="2000" dirty="0">
                  <a:solidFill>
                    <a:schemeClr val="accent5"/>
                  </a:solidFill>
                  <a:latin typeface="华文中宋" panose="02010600040101010101" pitchFamily="2" charset="-122"/>
                  <a:ea typeface="华文中宋" panose="02010600040101010101" pitchFamily="2" charset="-122"/>
                </a:rPr>
                <a:t>M </a:t>
              </a:r>
              <a:r>
                <a:rPr lang="zh-CN" altLang="en-US" sz="2000" dirty="0">
                  <a:solidFill>
                    <a:schemeClr val="accent5"/>
                  </a:solidFill>
                  <a:latin typeface="华文中宋" panose="02010600040101010101" pitchFamily="2" charset="-122"/>
                  <a:ea typeface="华文中宋" panose="02010600040101010101" pitchFamily="2" charset="-122"/>
                </a:rPr>
                <a:t>照明的市场占有，但同样为公司的经营带来了新问题</a:t>
              </a:r>
              <a:r>
                <a:rPr lang="en-US" altLang="zh-CN" sz="2000" dirty="0">
                  <a:solidFill>
                    <a:schemeClr val="accent5"/>
                  </a:solidFill>
                  <a:latin typeface="华文中宋" panose="02010600040101010101" pitchFamily="2" charset="-122"/>
                  <a:ea typeface="华文中宋" panose="02010600040101010101" pitchFamily="2" charset="-122"/>
                </a:rPr>
                <a:t>——</a:t>
              </a:r>
              <a:endParaRPr lang="en-US" altLang="zh-CN" sz="2000" dirty="0">
                <a:solidFill>
                  <a:schemeClr val="accent5"/>
                </a:solidFill>
                <a:latin typeface="华文中宋" panose="02010600040101010101" pitchFamily="2" charset="-122"/>
                <a:ea typeface="华文中宋" panose="02010600040101010101" pitchFamily="2" charset="-122"/>
              </a:endParaRPr>
            </a:p>
            <a:p>
              <a:pPr indent="457200">
                <a:lnSpc>
                  <a:spcPct val="150000"/>
                </a:lnSpc>
              </a:pPr>
              <a:r>
                <a:rPr lang="zh-CN" altLang="en-US" sz="2000" b="1" u="sng" dirty="0">
                  <a:solidFill>
                    <a:schemeClr val="accent5"/>
                  </a:solidFill>
                  <a:latin typeface="华文中宋" panose="02010600040101010101" pitchFamily="2" charset="-122"/>
                  <a:ea typeface="华文中宋" panose="02010600040101010101" pitchFamily="2" charset="-122"/>
                </a:rPr>
                <a:t>过高的应收账款比例</a:t>
              </a:r>
              <a:r>
                <a:rPr lang="zh-CN" altLang="en-US" sz="2000" b="1" dirty="0">
                  <a:solidFill>
                    <a:schemeClr val="accent5"/>
                  </a:solidFill>
                  <a:latin typeface="华文中宋" panose="02010600040101010101" pitchFamily="2" charset="-122"/>
                  <a:ea typeface="华文中宋" panose="02010600040101010101" pitchFamily="2" charset="-122"/>
                </a:rPr>
                <a:t>，过高的坏账风险以及</a:t>
              </a:r>
              <a:r>
                <a:rPr lang="zh-CN" altLang="en-US" sz="2000" b="1" u="sng" dirty="0">
                  <a:solidFill>
                    <a:schemeClr val="accent5"/>
                  </a:solidFill>
                  <a:latin typeface="华文中宋" panose="02010600040101010101" pitchFamily="2" charset="-122"/>
                  <a:ea typeface="华文中宋" panose="02010600040101010101" pitchFamily="2" charset="-122"/>
                </a:rPr>
                <a:t>目前已有未处理的坏账</a:t>
              </a:r>
              <a:r>
                <a:rPr lang="zh-CN" altLang="en-US" sz="2000" b="1" dirty="0">
                  <a:solidFill>
                    <a:schemeClr val="accent5"/>
                  </a:solidFill>
                  <a:latin typeface="华文中宋" panose="02010600040101010101" pitchFamily="2" charset="-122"/>
                  <a:ea typeface="华文中宋" panose="02010600040101010101" pitchFamily="2" charset="-122"/>
                </a:rPr>
                <a:t>。</a:t>
              </a:r>
              <a:endParaRPr lang="zh-CN" altLang="en-US" sz="2000" b="1" dirty="0">
                <a:solidFill>
                  <a:schemeClr val="accent5"/>
                </a:solidFill>
                <a:latin typeface="华文中宋" panose="02010600040101010101" pitchFamily="2" charset="-122"/>
                <a:ea typeface="华文中宋" panose="02010600040101010101" pitchFamily="2" charset="-122"/>
              </a:endParaRPr>
            </a:p>
          </p:txBody>
        </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812" y="2719822"/>
            <a:ext cx="4603237" cy="3067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87" name="矩形 12"/>
          <p:cNvSpPr>
            <a:spLocks noChangeArrowheads="1"/>
          </p:cNvSpPr>
          <p:nvPr/>
        </p:nvSpPr>
        <p:spPr bwMode="auto">
          <a:xfrm>
            <a:off x="-14288" y="0"/>
            <a:ext cx="12203113"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6388"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21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b="1" dirty="0">
                <a:solidFill>
                  <a:srgbClr val="4472C4"/>
                </a:solidFill>
              </a:rPr>
              <a:t>影响分析</a:t>
            </a:r>
            <a:endParaRPr lang="zh-CN" altLang="en-US" b="1" dirty="0">
              <a:solidFill>
                <a:srgbClr val="4472C4"/>
              </a:solidFill>
            </a:endParaRPr>
          </a:p>
        </p:txBody>
      </p:sp>
      <p:sp>
        <p:nvSpPr>
          <p:cNvPr id="16390" name="文本占位符 6"/>
          <p:cNvSpPr>
            <a:spLocks noGrp="1" noChangeArrowheads="1"/>
          </p:cNvSpPr>
          <p:nvPr>
            <p:ph sz="quarter" idx="4294967295"/>
          </p:nvPr>
        </p:nvSpPr>
        <p:spPr bwMode="auto">
          <a:xfrm>
            <a:off x="603250" y="1835439"/>
            <a:ext cx="11087100" cy="4845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150000"/>
              </a:lnSpc>
              <a:buClr>
                <a:srgbClr val="B3C6E7"/>
              </a:buClr>
              <a:buSzPct val="50000"/>
              <a:buFont typeface="Wingdings" panose="05000000000000000000" pitchFamily="2" charset="2"/>
              <a:buChar char="n"/>
            </a:pPr>
            <a:r>
              <a:rPr lang="zh-CN" altLang="en-US" sz="2400" b="1" dirty="0">
                <a:solidFill>
                  <a:schemeClr val="accent5"/>
                </a:solidFill>
              </a:rPr>
              <a:t>短期偿债能力下降困境</a:t>
            </a:r>
            <a:endParaRPr lang="zh-CN" altLang="en-US" sz="2400" b="1" dirty="0">
              <a:solidFill>
                <a:schemeClr val="accent5"/>
              </a:solidFill>
            </a:endParaRPr>
          </a:p>
          <a:p>
            <a:pPr marL="0" indent="0">
              <a:lnSpc>
                <a:spcPct val="150000"/>
              </a:lnSpc>
              <a:buClr>
                <a:srgbClr val="B3C6E7"/>
              </a:buClr>
              <a:buSzPct val="50000"/>
              <a:buNone/>
            </a:pPr>
            <a:r>
              <a:rPr lang="zh-CN" altLang="en-US" sz="1600" b="1" dirty="0">
                <a:solidFill>
                  <a:schemeClr val="bg1">
                    <a:lumMod val="50000"/>
                  </a:schemeClr>
                </a:solidFill>
              </a:rPr>
              <a:t>当企业的应收账款份额过高时，过多的应收账款无法立即变现，直接导致企业流动资金的流动性大大降低，从而导致企业陷入短期偿债能力下降的困境中，由此产生的资金周转困难甚至可能会使企业资金链断裂，后果十分严重。</a:t>
            </a:r>
            <a:endParaRPr lang="zh-CN" altLang="en-US" sz="1600" b="1" dirty="0">
              <a:solidFill>
                <a:schemeClr val="bg1">
                  <a:lumMod val="50000"/>
                </a:schemeClr>
              </a:solidFill>
            </a:endParaRPr>
          </a:p>
          <a:p>
            <a:pPr marL="457200" indent="-457200">
              <a:lnSpc>
                <a:spcPct val="150000"/>
              </a:lnSpc>
              <a:buClr>
                <a:srgbClr val="B3C6E7"/>
              </a:buClr>
              <a:buSzPct val="50000"/>
              <a:buFont typeface="Wingdings" panose="05000000000000000000" pitchFamily="2" charset="2"/>
              <a:buChar char="n"/>
            </a:pPr>
            <a:r>
              <a:rPr lang="zh-CN" altLang="en-US" sz="2400" b="1" dirty="0">
                <a:solidFill>
                  <a:schemeClr val="accent5"/>
                </a:solidFill>
              </a:rPr>
              <a:t>企业坏账总额增加困境</a:t>
            </a:r>
            <a:endParaRPr lang="zh-CN" altLang="en-US" sz="2400" b="1" dirty="0">
              <a:solidFill>
                <a:schemeClr val="accent5"/>
              </a:solidFill>
            </a:endParaRPr>
          </a:p>
          <a:p>
            <a:pPr marL="0" indent="0">
              <a:lnSpc>
                <a:spcPct val="150000"/>
              </a:lnSpc>
              <a:buClr>
                <a:srgbClr val="B3C6E7"/>
              </a:buClr>
              <a:buSzPct val="50000"/>
              <a:buNone/>
            </a:pPr>
            <a:r>
              <a:rPr lang="zh-CN" altLang="en-US" sz="1600" b="1" dirty="0">
                <a:solidFill>
                  <a:schemeClr val="bg1">
                    <a:lumMod val="50000"/>
                  </a:schemeClr>
                </a:solidFill>
              </a:rPr>
              <a:t>Ｍ电器公司对赊销的依赖性更强，相应的其信用政策也更为宽松。若企业长此以往，虽然会在短时间内获得较高的收益，但是若长期无法收回部分应收账款，积累过后就会出现大额坏帐，最终导致企业利润虚增，可能会引发财务危机。</a:t>
            </a:r>
            <a:endParaRPr lang="zh-CN" altLang="en-US" sz="1600" b="1" dirty="0">
              <a:solidFill>
                <a:schemeClr val="bg1">
                  <a:lumMod val="50000"/>
                </a:schemeClr>
              </a:solidFill>
            </a:endParaRPr>
          </a:p>
          <a:p>
            <a:pPr marL="457200" indent="-457200">
              <a:lnSpc>
                <a:spcPct val="150000"/>
              </a:lnSpc>
              <a:buClr>
                <a:srgbClr val="B3C6E7"/>
              </a:buClr>
              <a:buSzPct val="50000"/>
              <a:buFont typeface="Wingdings" panose="05000000000000000000" pitchFamily="2" charset="2"/>
              <a:buChar char="n"/>
            </a:pPr>
            <a:r>
              <a:rPr lang="zh-CN" altLang="en-US" sz="2400" b="1" dirty="0">
                <a:solidFill>
                  <a:schemeClr val="accent5"/>
                </a:solidFill>
              </a:rPr>
              <a:t>营业周期延长困境</a:t>
            </a:r>
            <a:endParaRPr lang="en-US" altLang="zh-CN" sz="2400" b="1" dirty="0">
              <a:solidFill>
                <a:schemeClr val="accent5"/>
              </a:solidFill>
            </a:endParaRPr>
          </a:p>
          <a:p>
            <a:pPr marL="0" indent="0">
              <a:lnSpc>
                <a:spcPct val="150000"/>
              </a:lnSpc>
              <a:buClr>
                <a:srgbClr val="B3C6E7"/>
              </a:buClr>
              <a:buSzPct val="50000"/>
              <a:buNone/>
            </a:pPr>
            <a:r>
              <a:rPr lang="zh-CN" altLang="en-US" sz="1600" b="1" dirty="0">
                <a:solidFill>
                  <a:schemeClr val="bg1">
                    <a:lumMod val="50000"/>
                  </a:schemeClr>
                </a:solidFill>
              </a:rPr>
              <a:t>应收账款周转天数过长会直接影响到企业的营业周期，还有可能导致因资金回流延迟而产生现金不足、无法及时支付人员工资及原材料金额的问题，从而加大了企业的潜在管理风险。</a:t>
            </a:r>
            <a:endParaRPr lang="zh-CN" altLang="en-US" sz="1600" b="1" dirty="0">
              <a:solidFill>
                <a:schemeClr val="bg1">
                  <a:lumMod val="50000"/>
                </a:schemeClr>
              </a:solidFill>
            </a:endParaRPr>
          </a:p>
          <a:p>
            <a:pPr marL="457200" indent="-457200">
              <a:lnSpc>
                <a:spcPct val="150000"/>
              </a:lnSpc>
              <a:buClr>
                <a:srgbClr val="B3C6E7"/>
              </a:buClr>
              <a:buSzPct val="50000"/>
              <a:buFont typeface="Wingdings" panose="05000000000000000000" pitchFamily="2" charset="2"/>
              <a:buChar char="n"/>
            </a:pPr>
            <a:endParaRPr lang="zh-CN" altLang="en-US" sz="2400" b="1" dirty="0">
              <a:solidFill>
                <a:schemeClr val="accent5"/>
              </a:solidFill>
            </a:endParaRPr>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230" y="2766060"/>
            <a:ext cx="10515600" cy="1325563"/>
          </a:xfrm>
        </p:spPr>
        <p:txBody>
          <a:bodyPr/>
          <a:lstStyle/>
          <a:p>
            <a:pPr algn="ctr"/>
            <a:r>
              <a:rPr lang="zh-CN" altLang="en-US" sz="6000">
                <a:solidFill>
                  <a:schemeClr val="accent1"/>
                </a:solidFill>
                <a:effectLst>
                  <a:outerShdw blurRad="38100" dist="25400" dir="5400000" algn="ctr" rotWithShape="0">
                    <a:srgbClr val="6E747A">
                      <a:alpha val="43000"/>
                    </a:srgbClr>
                  </a:outerShdw>
                </a:effectLst>
                <a:sym typeface="+mn-ea"/>
              </a:rPr>
              <a:t>三</a:t>
            </a:r>
            <a:r>
              <a:rPr lang="en-US" altLang="zh-CN" sz="6000">
                <a:solidFill>
                  <a:schemeClr val="accent1"/>
                </a:solidFill>
                <a:effectLst>
                  <a:outerShdw blurRad="38100" dist="25400" dir="5400000" algn="ctr" rotWithShape="0">
                    <a:srgbClr val="6E747A">
                      <a:alpha val="43000"/>
                    </a:srgbClr>
                  </a:outerShdw>
                </a:effectLst>
                <a:sym typeface="+mn-ea"/>
              </a:rPr>
              <a:t>.</a:t>
            </a:r>
            <a:r>
              <a:rPr lang="zh-CN" altLang="en-US" sz="6000">
                <a:solidFill>
                  <a:schemeClr val="accent1"/>
                </a:solidFill>
                <a:effectLst>
                  <a:outerShdw blurRad="38100" dist="25400" dir="5400000" algn="ctr" rotWithShape="0">
                    <a:srgbClr val="6E747A">
                      <a:alpha val="43000"/>
                    </a:srgbClr>
                  </a:outerShdw>
                </a:effectLst>
                <a:sym typeface="+mn-ea"/>
              </a:rPr>
              <a:t>存在问题及其解决方案</a:t>
            </a:r>
            <a:br>
              <a:rPr lang="zh-CN" altLang="en-US"/>
            </a:br>
            <a:endParaRPr lang="zh-CN" altLang="en-US"/>
          </a:p>
        </p:txBody>
      </p:sp>
      <p:sp>
        <p:nvSpPr>
          <p:cNvPr id="3" name="内容占位符 2"/>
          <p:cNvSpPr>
            <a:spLocks noGrp="1"/>
          </p:cNvSpPr>
          <p:nvPr>
            <p:ph idx="1"/>
          </p:nvPr>
        </p:nvSpPr>
        <p:spPr>
          <a:xfrm>
            <a:off x="838200" y="5582920"/>
            <a:ext cx="10515600" cy="594360"/>
          </a:xfrm>
        </p:spPr>
        <p:txBody>
          <a:bodyPr/>
          <a:lstStyle/>
          <a:p>
            <a:endParaRPr lang="zh-CN" altLang="en-US"/>
          </a:p>
        </p:txBody>
      </p:sp>
      <p:sp>
        <p:nvSpPr>
          <p:cNvPr id="6" name="椭圆 5">
            <a:hlinkClick r:id="rId1"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dirty="0">
                <a:latin typeface="方正粗黑宋简体" panose="02000000000000000000" pitchFamily="2" charset="-122"/>
                <a:ea typeface="方正粗黑宋简体" panose="02000000000000000000" pitchFamily="2" charset="-122"/>
              </a:rPr>
              <a:t>M</a:t>
            </a:r>
            <a:r>
              <a:rPr lang="zh-CN" altLang="en-US" sz="4400" dirty="0">
                <a:latin typeface="方正粗黑宋简体" panose="02000000000000000000" pitchFamily="2" charset="-122"/>
                <a:ea typeface="方正粗黑宋简体" panose="02000000000000000000" pitchFamily="2" charset="-122"/>
              </a:rPr>
              <a:t>照明管理问题</a:t>
            </a:r>
            <a:endParaRPr lang="zh-CN" altLang="en-US" sz="4400" dirty="0">
              <a:latin typeface="方正粗黑宋简体" panose="02000000000000000000" pitchFamily="2" charset="-122"/>
              <a:ea typeface="方正粗黑宋简体" panose="02000000000000000000" pitchFamily="2" charset="-122"/>
            </a:endParaRPr>
          </a:p>
        </p:txBody>
      </p:sp>
      <p:grpSp>
        <p:nvGrpSpPr>
          <p:cNvPr id="12" name="组合 11"/>
          <p:cNvGrpSpPr/>
          <p:nvPr/>
        </p:nvGrpSpPr>
        <p:grpSpPr>
          <a:xfrm>
            <a:off x="674092" y="2511044"/>
            <a:ext cx="3412878" cy="3376618"/>
            <a:chOff x="2305450" y="1636643"/>
            <a:chExt cx="6096000" cy="1857562"/>
          </a:xfrm>
        </p:grpSpPr>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440865" y="1636643"/>
              <a:ext cx="5719144" cy="1057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矩形 4"/>
            <p:cNvSpPr/>
            <p:nvPr/>
          </p:nvSpPr>
          <p:spPr>
            <a:xfrm>
              <a:off x="2305450" y="2850806"/>
              <a:ext cx="6096000" cy="643399"/>
            </a:xfrm>
            <a:prstGeom prst="rect">
              <a:avLst/>
            </a:prstGeom>
          </p:spPr>
          <p:txBody>
            <a:bodyPr>
              <a:spAutoFit/>
            </a:bodyPr>
            <a:lstStyle/>
            <a:p>
              <a:pPr marL="285750" lvl="0" indent="-285750">
                <a:buClr>
                  <a:srgbClr val="4472C4"/>
                </a:buClr>
                <a:buFont typeface="Wingdings" panose="05000000000000000000" pitchFamily="2" charset="2"/>
                <a:buChar char="n"/>
              </a:pPr>
              <a:r>
                <a:rPr lang="zh-CN" altLang="en-US" sz="2400" dirty="0">
                  <a:solidFill>
                    <a:prstClr val="black"/>
                  </a:solidFill>
                  <a:latin typeface="方正粗黑宋简体" panose="02000000000000000000" pitchFamily="2" charset="-122"/>
                  <a:ea typeface="方正粗黑宋简体" panose="02000000000000000000" pitchFamily="2" charset="-122"/>
                </a:rPr>
                <a:t>信用标准不明确</a:t>
              </a:r>
              <a:endParaRPr lang="en-US" altLang="zh-CN" dirty="0"/>
            </a:p>
            <a:p>
              <a:pPr marL="285750" indent="-285750">
                <a:spcBef>
                  <a:spcPts val="1200"/>
                </a:spcBef>
                <a:buClr>
                  <a:schemeClr val="accent5"/>
                </a:buClr>
                <a:buFont typeface="Arial" panose="020B0604020202020204" pitchFamily="34" charset="0"/>
                <a:buChar char="•"/>
              </a:pPr>
              <a:r>
                <a:rPr lang="zh-CN" altLang="en-US" b="1" dirty="0">
                  <a:solidFill>
                    <a:schemeClr val="accent1"/>
                  </a:solidFill>
                </a:rPr>
                <a:t>有意向合作且经营情况良好</a:t>
              </a:r>
              <a:r>
                <a:rPr lang="zh-CN" altLang="en-US" dirty="0"/>
                <a:t>，公司就对其进行授信</a:t>
              </a:r>
              <a:endParaRPr lang="zh-CN" altLang="en-US" dirty="0"/>
            </a:p>
          </p:txBody>
        </p:sp>
      </p:grpSp>
      <p:cxnSp>
        <p:nvCxnSpPr>
          <p:cNvPr id="21" name="直接连接符 20"/>
          <p:cNvCxnSpPr/>
          <p:nvPr/>
        </p:nvCxnSpPr>
        <p:spPr>
          <a:xfrm>
            <a:off x="4203572" y="2282024"/>
            <a:ext cx="6086" cy="413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558791" y="2511044"/>
            <a:ext cx="3351917" cy="3420680"/>
            <a:chOff x="2316516" y="1696379"/>
            <a:chExt cx="6096000" cy="1881801"/>
          </a:xfrm>
        </p:grpSpPr>
        <p:pic>
          <p:nvPicPr>
            <p:cNvPr id="2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202" b="6701"/>
            <a:stretch>
              <a:fillRect/>
            </a:stretch>
          </p:blipFill>
          <p:spPr bwMode="auto">
            <a:xfrm>
              <a:off x="2316516" y="1696379"/>
              <a:ext cx="5964504" cy="10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矩形 29"/>
            <p:cNvSpPr/>
            <p:nvPr/>
          </p:nvSpPr>
          <p:spPr>
            <a:xfrm>
              <a:off x="2316516" y="2892452"/>
              <a:ext cx="6096000" cy="685728"/>
            </a:xfrm>
            <a:prstGeom prst="rect">
              <a:avLst/>
            </a:prstGeom>
          </p:spPr>
          <p:txBody>
            <a:bodyPr>
              <a:spAutoFit/>
            </a:bodyPr>
            <a:lstStyle/>
            <a:p>
              <a:pPr marL="285750" indent="-285750">
                <a:buClr>
                  <a:schemeClr val="accent5"/>
                </a:buClr>
                <a:buFont typeface="Wingdings" panose="05000000000000000000" pitchFamily="2" charset="2"/>
                <a:buChar char="n"/>
              </a:pPr>
              <a:r>
                <a:rPr lang="zh-CN" altLang="en-US" sz="2400" dirty="0">
                  <a:latin typeface="方正粗黑宋简体" panose="02000000000000000000" pitchFamily="2" charset="-122"/>
                  <a:ea typeface="方正粗黑宋简体" panose="02000000000000000000" pitchFamily="2" charset="-122"/>
                </a:rPr>
                <a:t>信用政策不合理</a:t>
              </a:r>
              <a:endParaRPr lang="en-US" altLang="zh-CN" sz="2400" dirty="0">
                <a:latin typeface="方正粗黑宋简体" panose="02000000000000000000" pitchFamily="2" charset="-122"/>
                <a:ea typeface="方正粗黑宋简体" panose="02000000000000000000" pitchFamily="2" charset="-122"/>
              </a:endParaRPr>
            </a:p>
            <a:p>
              <a:pPr marL="285750" indent="-285750">
                <a:spcBef>
                  <a:spcPts val="1200"/>
                </a:spcBef>
                <a:buClr>
                  <a:schemeClr val="accent5"/>
                </a:buClr>
                <a:buFont typeface="Arial" panose="020B0604020202020204" pitchFamily="34" charset="0"/>
                <a:buChar char="•"/>
              </a:pPr>
              <a:r>
                <a:rPr lang="zh-CN" altLang="en-US" b="1" dirty="0">
                  <a:solidFill>
                    <a:schemeClr val="accent1"/>
                  </a:solidFill>
                </a:rPr>
                <a:t>授信额度较大</a:t>
              </a:r>
              <a:endParaRPr lang="en-US" altLang="zh-CN" b="1" dirty="0">
                <a:solidFill>
                  <a:schemeClr val="accent1"/>
                </a:solidFill>
              </a:endParaRPr>
            </a:p>
            <a:p>
              <a:pPr marL="285750" indent="-285750">
                <a:spcBef>
                  <a:spcPts val="600"/>
                </a:spcBef>
                <a:buClr>
                  <a:schemeClr val="accent5"/>
                </a:buClr>
                <a:buFont typeface="Arial" panose="020B0604020202020204" pitchFamily="34" charset="0"/>
                <a:buChar char="•"/>
              </a:pPr>
              <a:r>
                <a:rPr lang="zh-CN" altLang="en-US" b="1" dirty="0">
                  <a:solidFill>
                    <a:schemeClr val="accent1"/>
                  </a:solidFill>
                </a:rPr>
                <a:t>收款期多在半年以上</a:t>
              </a:r>
              <a:endParaRPr lang="zh-CN" altLang="en-US" b="1" dirty="0">
                <a:solidFill>
                  <a:schemeClr val="accent1"/>
                </a:solidFill>
              </a:endParaRPr>
            </a:p>
          </p:txBody>
        </p:sp>
      </p:grpSp>
      <p:cxnSp>
        <p:nvCxnSpPr>
          <p:cNvPr id="31" name="直接连接符 30"/>
          <p:cNvCxnSpPr/>
          <p:nvPr/>
        </p:nvCxnSpPr>
        <p:spPr>
          <a:xfrm>
            <a:off x="8216066" y="2364844"/>
            <a:ext cx="6086" cy="413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470508" y="2511043"/>
            <a:ext cx="3351917" cy="4140358"/>
            <a:chOff x="2305450" y="1751848"/>
            <a:chExt cx="6096000" cy="2277714"/>
          </a:xfrm>
        </p:grpSpPr>
        <p:pic>
          <p:nvPicPr>
            <p:cNvPr id="3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4248" r="3512" b="18577"/>
            <a:stretch>
              <a:fillRect/>
            </a:stretch>
          </p:blipFill>
          <p:spPr bwMode="auto">
            <a:xfrm>
              <a:off x="2409117" y="1751848"/>
              <a:ext cx="5784289" cy="1057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 name="矩形 35"/>
            <p:cNvSpPr/>
            <p:nvPr/>
          </p:nvSpPr>
          <p:spPr>
            <a:xfrm>
              <a:off x="2305450" y="2912080"/>
              <a:ext cx="6096000" cy="1117482"/>
            </a:xfrm>
            <a:prstGeom prst="rect">
              <a:avLst/>
            </a:prstGeom>
          </p:spPr>
          <p:txBody>
            <a:bodyPr>
              <a:spAutoFit/>
            </a:bodyPr>
            <a:lstStyle/>
            <a:p>
              <a:pPr marL="285750" lvl="0" indent="-285750">
                <a:buClr>
                  <a:srgbClr val="4472C4"/>
                </a:buClr>
                <a:buFont typeface="Wingdings" panose="05000000000000000000" pitchFamily="2" charset="2"/>
                <a:buChar char="n"/>
              </a:pPr>
              <a:r>
                <a:rPr lang="zh-CN" altLang="en-US" sz="2400" dirty="0">
                  <a:solidFill>
                    <a:prstClr val="black"/>
                  </a:solidFill>
                  <a:latin typeface="方正粗黑宋简体" panose="02000000000000000000" pitchFamily="2" charset="-122"/>
                  <a:ea typeface="方正粗黑宋简体" panose="02000000000000000000" pitchFamily="2" charset="-122"/>
                </a:rPr>
                <a:t>坏账处理滞后</a:t>
              </a:r>
              <a:endParaRPr lang="en-US" altLang="zh-CN" dirty="0"/>
            </a:p>
            <a:p>
              <a:pPr marL="285750" indent="-285750">
                <a:spcBef>
                  <a:spcPts val="1200"/>
                </a:spcBef>
                <a:buClr>
                  <a:schemeClr val="accent5"/>
                </a:buClr>
                <a:buFont typeface="Arial" panose="020B0604020202020204" pitchFamily="34" charset="0"/>
                <a:buChar char="•"/>
              </a:pPr>
              <a:r>
                <a:rPr lang="zh-CN" altLang="en-US" b="1" dirty="0">
                  <a:solidFill>
                    <a:schemeClr val="accent1"/>
                  </a:solidFill>
                </a:rPr>
                <a:t>坏账计提不准确</a:t>
              </a:r>
              <a:endParaRPr lang="en-US" altLang="zh-CN" b="1" dirty="0">
                <a:solidFill>
                  <a:schemeClr val="accent1"/>
                </a:solidFill>
              </a:endParaRPr>
            </a:p>
            <a:p>
              <a:pPr marL="285750" indent="-285750">
                <a:spcBef>
                  <a:spcPts val="600"/>
                </a:spcBef>
                <a:buClr>
                  <a:schemeClr val="accent5"/>
                </a:buClr>
                <a:buFont typeface="Arial" panose="020B0604020202020204" pitchFamily="34" charset="0"/>
                <a:buChar char="•"/>
              </a:pPr>
              <a:r>
                <a:rPr lang="zh-CN" altLang="en-US" dirty="0"/>
                <a:t>主要负责人与被检查人存在</a:t>
              </a:r>
              <a:r>
                <a:rPr lang="zh-CN" altLang="en-US" b="1" dirty="0">
                  <a:solidFill>
                    <a:schemeClr val="accent1"/>
                  </a:solidFill>
                </a:rPr>
                <a:t>徇私舞弊</a:t>
              </a:r>
              <a:endParaRPr lang="en-US" altLang="zh-CN" b="1" dirty="0">
                <a:solidFill>
                  <a:schemeClr val="accent1"/>
                </a:solidFill>
              </a:endParaRPr>
            </a:p>
            <a:p>
              <a:pPr marL="285750" indent="-285750">
                <a:spcBef>
                  <a:spcPts val="1200"/>
                </a:spcBef>
                <a:buClr>
                  <a:schemeClr val="accent5"/>
                </a:buClr>
                <a:buFont typeface="Arial" panose="020B0604020202020204" pitchFamily="34" charset="0"/>
                <a:buChar char="•"/>
              </a:pP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12"/>
                                        </p:tgtEl>
                                        <p:attrNameLst>
                                          <p:attrName>style.opacity</p:attrName>
                                        </p:attrNameLst>
                                      </p:cBhvr>
                                      <p:to>
                                        <p:strVal val="0.5"/>
                                      </p:to>
                                    </p:set>
                                    <p:animEffect filter="image" prLst="opacity: 0.5">
                                      <p:cBhvr rctx="IE">
                                        <p:cTn id="12" dur="indefinite"/>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rctx="PPT">
                                        <p:cTn id="21" dur="indefinite"/>
                                        <p:tgtEl>
                                          <p:spTgt spid="26"/>
                                        </p:tgtEl>
                                        <p:attrNameLst>
                                          <p:attrName>style.opacity</p:attrName>
                                        </p:attrNameLst>
                                      </p:cBhvr>
                                      <p:to>
                                        <p:strVal val="0.5"/>
                                      </p:to>
                                    </p:set>
                                    <p:animEffect filter="image" prLst="opacity: 0.5">
                                      <p:cBhvr rctx="IE">
                                        <p:cTn id="22" dur="indefinite"/>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33"/>
                                        </p:tgtEl>
                                        <p:attrNameLst>
                                          <p:attrName>style.opacity</p:attrName>
                                        </p:attrNameLst>
                                      </p:cBhvr>
                                      <p:to>
                                        <p:strVal val="0.5"/>
                                      </p:to>
                                    </p:set>
                                    <p:animEffect filter="image" prLst="opacity: 0.5">
                                      <p:cBhvr rctx="IE">
                                        <p:cTn id="32" dur="indefinite"/>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noChangeArrowheads="1"/>
          </p:cNvSpPr>
          <p:nvPr/>
        </p:nvSpPr>
        <p:spPr bwMode="auto">
          <a:xfrm>
            <a:off x="501651" y="2042943"/>
            <a:ext cx="10985500" cy="4144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rgbClr val="B3C6E7"/>
              </a:buClr>
              <a:buSzPct val="50000"/>
              <a:buFont typeface="Wingdings" panose="05000000000000000000" pitchFamily="2" charset="2"/>
              <a:buChar char="n"/>
            </a:pPr>
            <a:r>
              <a:rPr lang="zh-CN" altLang="en-US" b="1" dirty="0">
                <a:solidFill>
                  <a:schemeClr val="accent5"/>
                </a:solidFill>
              </a:rPr>
              <a:t>全过程管理</a:t>
            </a:r>
            <a:endParaRPr lang="zh-CN" altLang="en-US" dirty="0"/>
          </a:p>
          <a:p>
            <a:pPr marL="467995" indent="0">
              <a:lnSpc>
                <a:spcPct val="120000"/>
              </a:lnSpc>
              <a:buClr>
                <a:srgbClr val="B3C6E7"/>
              </a:buClr>
              <a:buSzPct val="50000"/>
              <a:buNone/>
            </a:pPr>
            <a:r>
              <a:rPr lang="zh-CN" altLang="en-US" sz="2000" dirty="0"/>
              <a:t>结合</a:t>
            </a:r>
            <a:r>
              <a:rPr lang="en-US" altLang="zh-CN" sz="2000" dirty="0"/>
              <a:t>M</a:t>
            </a:r>
            <a:r>
              <a:rPr lang="zh-CN" altLang="en-US" sz="2000" dirty="0"/>
              <a:t>照明管理所存在的问题，王经理在公司内进行了一次全新的革新，即应收账款从产生到最后消失的</a:t>
            </a:r>
            <a:r>
              <a:rPr lang="zh-CN" altLang="en-US" sz="2000" b="1" dirty="0">
                <a:solidFill>
                  <a:schemeClr val="accent5"/>
                </a:solidFill>
              </a:rPr>
              <a:t>全过程管理</a:t>
            </a:r>
            <a:r>
              <a:rPr lang="zh-CN" altLang="en-US" sz="2000" dirty="0"/>
              <a:t>。</a:t>
            </a:r>
            <a:endParaRPr lang="zh-CN" altLang="en-US" dirty="0"/>
          </a:p>
        </p:txBody>
      </p:sp>
      <p:sp>
        <p:nvSpPr>
          <p:cNvPr id="9218"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9" name="矩形 12"/>
          <p:cNvSpPr>
            <a:spLocks noChangeArrowheads="1"/>
          </p:cNvSpPr>
          <p:nvPr/>
        </p:nvSpPr>
        <p:spPr bwMode="auto">
          <a:xfrm>
            <a:off x="-14288" y="0"/>
            <a:ext cx="12206288"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9220"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5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dirty="0">
                <a:solidFill>
                  <a:srgbClr val="4472C4"/>
                </a:solidFill>
                <a:latin typeface="方正粗黑宋简体" panose="02000000000000000000" pitchFamily="2" charset="-122"/>
                <a:ea typeface="方正粗黑宋简体" panose="02000000000000000000" pitchFamily="2" charset="-122"/>
              </a:rPr>
              <a:t>解决方案</a:t>
            </a:r>
            <a:endParaRPr lang="zh-CN" altLang="en-US" dirty="0">
              <a:solidFill>
                <a:srgbClr val="4472C4"/>
              </a:solidFill>
              <a:latin typeface="方正粗黑宋简体" panose="02000000000000000000" pitchFamily="2" charset="-122"/>
              <a:ea typeface="方正粗黑宋简体" panose="02000000000000000000" pitchFamily="2" charset="-122"/>
            </a:endParaRPr>
          </a:p>
        </p:txBody>
      </p:sp>
      <p:grpSp>
        <p:nvGrpSpPr>
          <p:cNvPr id="9223" name="Group 7"/>
          <p:cNvGrpSpPr/>
          <p:nvPr/>
        </p:nvGrpSpPr>
        <p:grpSpPr bwMode="auto">
          <a:xfrm>
            <a:off x="2083753" y="4029075"/>
            <a:ext cx="7622222" cy="909947"/>
            <a:chOff x="-2291" y="529"/>
            <a:chExt cx="11682" cy="1276"/>
          </a:xfrm>
          <a:effectLst>
            <a:outerShdw blurRad="50800" dist="38100" dir="2700000" algn="tl" rotWithShape="0">
              <a:prstClr val="black">
                <a:alpha val="40000"/>
              </a:prstClr>
            </a:outerShdw>
          </a:effectLst>
        </p:grpSpPr>
        <p:sp>
          <p:nvSpPr>
            <p:cNvPr id="9224" name="Rectangle 8"/>
            <p:cNvSpPr>
              <a:spLocks noChangeArrowheads="1"/>
            </p:cNvSpPr>
            <p:nvPr/>
          </p:nvSpPr>
          <p:spPr bwMode="auto">
            <a:xfrm>
              <a:off x="-2291" y="529"/>
              <a:ext cx="3190" cy="1276"/>
            </a:xfrm>
            <a:prstGeom prst="rect">
              <a:avLst/>
            </a:prstGeom>
            <a:solidFill>
              <a:srgbClr val="FFFFFF"/>
            </a:solidFill>
            <a:ln w="19050" cmpd="sng">
              <a:solidFill>
                <a:schemeClr val="accent5">
                  <a:lumMod val="20000"/>
                  <a:lumOff val="80000"/>
                </a:schemeClr>
              </a:solidFill>
              <a:miter lim="800000"/>
            </a:ln>
          </p:spPr>
          <p:txBody>
            <a:bodyPr/>
            <a:lstStyle/>
            <a:p>
              <a:pPr algn="ctr"/>
              <a:r>
                <a:rPr lang="zh-CN" altLang="zh-CN" sz="4000" dirty="0">
                  <a:solidFill>
                    <a:schemeClr val="accent5"/>
                  </a:solidFill>
                </a:rPr>
                <a:t> </a:t>
              </a:r>
              <a:r>
                <a:rPr lang="zh-CN" altLang="en-US" sz="2800" dirty="0">
                  <a:solidFill>
                    <a:schemeClr val="accent5"/>
                  </a:solidFill>
                  <a:hlinkClick r:id="rId2" action="ppaction://hlinksldjump"/>
                </a:rPr>
                <a:t>事前控制</a:t>
              </a:r>
              <a:endParaRPr lang="zh-CN" altLang="zh-CN" sz="2800" dirty="0">
                <a:solidFill>
                  <a:schemeClr val="accent5"/>
                </a:solidFill>
              </a:endParaRPr>
            </a:p>
          </p:txBody>
        </p:sp>
        <p:sp>
          <p:nvSpPr>
            <p:cNvPr id="9226" name="Rectangle 10"/>
            <p:cNvSpPr>
              <a:spLocks noChangeArrowheads="1"/>
            </p:cNvSpPr>
            <p:nvPr/>
          </p:nvSpPr>
          <p:spPr bwMode="auto">
            <a:xfrm>
              <a:off x="2247" y="531"/>
              <a:ext cx="3070" cy="1267"/>
            </a:xfrm>
            <a:prstGeom prst="rect">
              <a:avLst/>
            </a:prstGeom>
            <a:solidFill>
              <a:srgbClr val="FFFFFF"/>
            </a:solidFill>
            <a:ln w="19050" cmpd="sng">
              <a:solidFill>
                <a:schemeClr val="accent5">
                  <a:lumMod val="20000"/>
                  <a:lumOff val="80000"/>
                </a:schemeClr>
              </a:solidFill>
              <a:miter lim="800000"/>
            </a:ln>
          </p:spPr>
          <p:txBody>
            <a:bodyPr anchor="ctr"/>
            <a:lstStyle/>
            <a:p>
              <a:pPr algn="ctr"/>
              <a:r>
                <a:rPr lang="zh-CN" altLang="en-US" sz="2800" dirty="0">
                  <a:solidFill>
                    <a:schemeClr val="accent5"/>
                  </a:solidFill>
                  <a:hlinkClick r:id="rId3" action="ppaction://hlinksldjump"/>
                </a:rPr>
                <a:t>事中控制</a:t>
              </a:r>
              <a:endParaRPr lang="zh-CN" altLang="zh-CN" sz="2800" dirty="0">
                <a:solidFill>
                  <a:schemeClr val="accent5"/>
                </a:solidFill>
              </a:endParaRPr>
            </a:p>
          </p:txBody>
        </p:sp>
        <p:sp>
          <p:nvSpPr>
            <p:cNvPr id="9227" name="Rectangle 11"/>
            <p:cNvSpPr>
              <a:spLocks noChangeArrowheads="1"/>
            </p:cNvSpPr>
            <p:nvPr/>
          </p:nvSpPr>
          <p:spPr bwMode="auto">
            <a:xfrm>
              <a:off x="6321" y="529"/>
              <a:ext cx="3070" cy="1263"/>
            </a:xfrm>
            <a:prstGeom prst="rect">
              <a:avLst/>
            </a:prstGeom>
            <a:solidFill>
              <a:srgbClr val="FFFFFF"/>
            </a:solidFill>
            <a:ln w="19050" cmpd="sng">
              <a:solidFill>
                <a:schemeClr val="accent5">
                  <a:lumMod val="20000"/>
                  <a:lumOff val="80000"/>
                </a:schemeClr>
              </a:solidFill>
              <a:miter lim="800000"/>
            </a:ln>
          </p:spPr>
          <p:txBody>
            <a:bodyPr anchor="ctr"/>
            <a:lstStyle/>
            <a:p>
              <a:pPr algn="ctr"/>
              <a:r>
                <a:rPr lang="zh-CN" altLang="en-US" sz="2800" dirty="0">
                  <a:solidFill>
                    <a:schemeClr val="accent5"/>
                  </a:solidFill>
                  <a:hlinkClick r:id="rId4" action="ppaction://hlinksldjump"/>
                </a:rPr>
                <a:t>事后控制</a:t>
              </a:r>
              <a:endParaRPr lang="zh-CN" altLang="zh-CN" sz="2800" dirty="0">
                <a:solidFill>
                  <a:schemeClr val="accent5"/>
                </a:solidFill>
              </a:endParaRPr>
            </a:p>
          </p:txBody>
        </p:sp>
        <p:sp>
          <p:nvSpPr>
            <p:cNvPr id="9228" name="Line 12"/>
            <p:cNvSpPr>
              <a:spLocks noChangeShapeType="1"/>
            </p:cNvSpPr>
            <p:nvPr/>
          </p:nvSpPr>
          <p:spPr bwMode="auto">
            <a:xfrm>
              <a:off x="899" y="1164"/>
              <a:ext cx="1347" cy="10"/>
            </a:xfrm>
            <a:prstGeom prst="line">
              <a:avLst/>
            </a:prstGeom>
            <a:noFill/>
            <a:ln w="19050" cmpd="sng">
              <a:solidFill>
                <a:schemeClr val="accent5">
                  <a:lumMod val="20000"/>
                  <a:lumOff val="80000"/>
                </a:schemeClr>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solidFill>
                  <a:schemeClr val="accent5"/>
                </a:solidFill>
              </a:endParaRPr>
            </a:p>
          </p:txBody>
        </p:sp>
        <p:sp>
          <p:nvSpPr>
            <p:cNvPr id="9230" name="Line 14"/>
            <p:cNvSpPr>
              <a:spLocks noChangeShapeType="1"/>
            </p:cNvSpPr>
            <p:nvPr/>
          </p:nvSpPr>
          <p:spPr bwMode="auto">
            <a:xfrm flipV="1">
              <a:off x="5318" y="812"/>
              <a:ext cx="1018" cy="2"/>
            </a:xfrm>
            <a:prstGeom prst="line">
              <a:avLst/>
            </a:prstGeom>
            <a:noFill/>
            <a:ln w="19050" cmpd="sng">
              <a:solidFill>
                <a:schemeClr val="accent5">
                  <a:lumMod val="20000"/>
                  <a:lumOff val="80000"/>
                </a:schemeClr>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solidFill>
                  <a:schemeClr val="accent5"/>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15" name="矩形 12"/>
          <p:cNvSpPr>
            <a:spLocks noChangeArrowheads="1"/>
          </p:cNvSpPr>
          <p:nvPr/>
        </p:nvSpPr>
        <p:spPr bwMode="auto">
          <a:xfrm>
            <a:off x="-14288" y="0"/>
            <a:ext cx="12204701"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3316"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3751"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占位符 6"/>
          <p:cNvSpPr>
            <a:spLocks noGrp="1" noChangeArrowheads="1"/>
          </p:cNvSpPr>
          <p:nvPr>
            <p:ph sz="quarter" idx="4294967295"/>
          </p:nvPr>
        </p:nvSpPr>
        <p:spPr bwMode="auto">
          <a:xfrm>
            <a:off x="552450" y="2174875"/>
            <a:ext cx="11087100" cy="4144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70000"/>
              </a:lnSpc>
              <a:buClr>
                <a:srgbClr val="B3C6E7"/>
              </a:buClr>
              <a:buSzPct val="50000"/>
              <a:buFont typeface="Wingdings" panose="05000000000000000000" pitchFamily="2" charset="2"/>
              <a:buChar char="n"/>
            </a:pPr>
            <a:r>
              <a:rPr lang="zh-CN" altLang="en-US" sz="2400" b="1" dirty="0">
                <a:solidFill>
                  <a:schemeClr val="accent5"/>
                </a:solidFill>
              </a:rPr>
              <a:t>建立客户信用信息管理系统</a:t>
            </a:r>
            <a:endParaRPr lang="zh-CN" altLang="en-US" sz="2400" b="1" dirty="0">
              <a:solidFill>
                <a:schemeClr val="accent5"/>
              </a:solidFill>
            </a:endParaRPr>
          </a:p>
          <a:p>
            <a:pPr marL="457200" indent="-457200">
              <a:buClr>
                <a:srgbClr val="B3C6E7"/>
              </a:buClr>
              <a:buSzPct val="50000"/>
              <a:buFont typeface="Wingdings" panose="05000000000000000000" pitchFamily="2" charset="2"/>
              <a:buChar char="n"/>
            </a:pPr>
            <a:endParaRPr lang="zh-CN" altLang="en-US" dirty="0"/>
          </a:p>
          <a:p>
            <a:pPr marL="457200" indent="-457200">
              <a:buClr>
                <a:srgbClr val="B3C6E7"/>
              </a:buClr>
              <a:buSzPct val="50000"/>
              <a:buFont typeface="Wingdings" panose="05000000000000000000" pitchFamily="2" charset="2"/>
              <a:buNone/>
            </a:pPr>
            <a:r>
              <a:rPr lang="zh-CN" altLang="en-US" sz="4400" dirty="0"/>
              <a:t>        </a:t>
            </a:r>
            <a:endParaRPr lang="zh-CN" altLang="en-US" sz="4400" dirty="0"/>
          </a:p>
          <a:p>
            <a:pPr marL="457200" indent="-457200">
              <a:buClr>
                <a:srgbClr val="B3C6E7"/>
              </a:buClr>
              <a:buSzPct val="50000"/>
              <a:buFont typeface="Wingdings" panose="05000000000000000000" pitchFamily="2" charset="2"/>
              <a:buChar char="n"/>
            </a:pPr>
            <a:endParaRPr lang="zh-CN" altLang="en-US" sz="4400" dirty="0"/>
          </a:p>
          <a:p>
            <a:pPr marL="457200" indent="-457200">
              <a:buClr>
                <a:srgbClr val="B3C6E7"/>
              </a:buClr>
              <a:buSzPct val="50000"/>
              <a:buFont typeface="Wingdings" panose="05000000000000000000" pitchFamily="2" charset="2"/>
              <a:buChar char="n"/>
            </a:pPr>
            <a:endParaRPr lang="zh-CN" altLang="en-US" sz="4400" dirty="0"/>
          </a:p>
        </p:txBody>
      </p:sp>
      <p:graphicFrame>
        <p:nvGraphicFramePr>
          <p:cNvPr id="13319" name="Group 7"/>
          <p:cNvGraphicFramePr>
            <a:graphicFrameLocks noGrp="1"/>
          </p:cNvGraphicFramePr>
          <p:nvPr/>
        </p:nvGraphicFramePr>
        <p:xfrm>
          <a:off x="774556" y="3160425"/>
          <a:ext cx="10731500" cy="2789558"/>
        </p:xfrm>
        <a:graphic>
          <a:graphicData uri="http://schemas.openxmlformats.org/drawingml/2006/table">
            <a:tbl>
              <a:tblPr>
                <a:tableStyleId>{9D7B26C5-4107-4FEC-AEDC-1716B250A1EF}</a:tableStyleId>
              </a:tblPr>
              <a:tblGrid>
                <a:gridCol w="3691427"/>
                <a:gridCol w="7040073"/>
              </a:tblGrid>
              <a:tr h="454089">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宋体" panose="02010600030101010101" pitchFamily="2" charset="-122"/>
                          <a:ea typeface="微软雅黑" panose="020B0503020204020204" charset="-122"/>
                          <a:sym typeface="宋体" panose="02010600030101010101" pitchFamily="2" charset="-122"/>
                        </a:rPr>
                        <a:t>主要流程</a:t>
                      </a:r>
                      <a:endParaRPr kumimoji="0" lang="zh-CN" sz="2000" b="0" i="0" u="none" strike="noStrike" cap="none" normalizeH="0" baseline="0" dirty="0">
                        <a:ln>
                          <a:noFill/>
                        </a:ln>
                        <a:solidFill>
                          <a:schemeClr val="tx1"/>
                        </a:solidFill>
                        <a:effectLst/>
                        <a:latin typeface="宋体" panose="02010600030101010101" pitchFamily="2" charset="-122"/>
                        <a:ea typeface="微软雅黑" panose="020B0503020204020204" charset="-122"/>
                        <a:sym typeface="宋体" panose="02010600030101010101" pitchFamily="2" charset="-122"/>
                      </a:endParaRPr>
                    </a:p>
                  </a:txBody>
                  <a:tcPr anchor="ctr" horzOverflow="overflow">
                    <a:lnB w="12700" cap="flat" cmpd="sng" algn="ctr">
                      <a:solidFill>
                        <a:schemeClr val="tx1"/>
                      </a:solidFill>
                      <a:prstDash val="solid"/>
                      <a:round/>
                      <a:headEnd type="none" w="med" len="med"/>
                      <a:tailEnd type="none" w="med" len="med"/>
                    </a:lnB>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u="none" strike="noStrike" cap="none" normalizeH="0" baseline="0" dirty="0">
                          <a:ln>
                            <a:noFill/>
                          </a:ln>
                          <a:effectLst/>
                          <a:sym typeface="宋体" panose="02010600030101010101" pitchFamily="2" charset="-122"/>
                        </a:rPr>
                        <a:t>具体工作</a:t>
                      </a:r>
                      <a:endParaRPr kumimoji="0" lang="zh-CN" sz="2000" b="1" i="0" u="none" strike="noStrike" cap="none" normalizeH="0" baseline="0" dirty="0">
                        <a:ln>
                          <a:noFill/>
                        </a:ln>
                        <a:solidFill>
                          <a:schemeClr val="tx1"/>
                        </a:solidFill>
                        <a:effectLst/>
                        <a:latin typeface="宋体" panose="02010600030101010101" pitchFamily="2" charset="-122"/>
                        <a:ea typeface="微软雅黑" panose="020B0503020204020204" charset="-122"/>
                        <a:sym typeface="宋体" panose="02010600030101010101" pitchFamily="2" charset="-122"/>
                      </a:endParaRPr>
                    </a:p>
                  </a:txBody>
                  <a:tcPr anchor="ctr" horzOverflow="overflow">
                    <a:lnB w="12700" cap="flat" cmpd="sng" algn="ctr">
                      <a:solidFill>
                        <a:schemeClr val="tx1"/>
                      </a:solidFill>
                      <a:prstDash val="solid"/>
                      <a:round/>
                      <a:headEnd type="none" w="med" len="med"/>
                      <a:tailEnd type="none" w="med" len="med"/>
                    </a:lnB>
                  </a:tcPr>
                </a:tc>
              </a:tr>
              <a:tr h="702391">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b="1" i="0" u="none" strike="noStrike" cap="none" normalizeH="0" baseline="0" dirty="0">
                          <a:ln>
                            <a:noFill/>
                          </a:ln>
                          <a:solidFill>
                            <a:schemeClr val="tx1"/>
                          </a:solidFill>
                          <a:effectLst/>
                          <a:latin typeface="微软雅黑" panose="020B0503020204020204" charset="-122"/>
                          <a:ea typeface="微软雅黑" panose="020B0503020204020204" charset="-122"/>
                          <a:sym typeface="宋体" panose="02010600030101010101" pitchFamily="2" charset="-122"/>
                        </a:rPr>
                        <a:t>建立完善的客户信用档案</a:t>
                      </a:r>
                      <a:endParaRPr kumimoji="0" lang="zh-CN" altLang="en-US" sz="2000" b="1" i="0" u="none" strike="noStrike" cap="none" normalizeH="0" baseline="0" dirty="0">
                        <a:ln>
                          <a:noFill/>
                        </a:ln>
                        <a:solidFill>
                          <a:schemeClr val="tx1"/>
                        </a:solidFill>
                        <a:effectLst/>
                        <a:latin typeface="微软雅黑" panose="020B0503020204020204" charset="-122"/>
                        <a:ea typeface="微软雅黑" panose="020B0503020204020204" charset="-122"/>
                        <a:sym typeface="宋体" panose="02010600030101010101" pitchFamily="2" charset="-122"/>
                      </a:endParaRPr>
                    </a:p>
                  </a:txBody>
                  <a:tcPr anchor="ctr" horzOverflow="overflow">
                    <a:lnT w="12700" cap="flat" cmpd="sng" algn="ctr">
                      <a:solidFill>
                        <a:schemeClr val="tx1"/>
                      </a:solidFill>
                      <a:prstDash val="solid"/>
                      <a:round/>
                      <a:headEnd type="none" w="med" len="med"/>
                      <a:tailEnd type="none" w="med" len="med"/>
                    </a:lnT>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u="none" strike="noStrike" cap="none" normalizeH="0" baseline="0" dirty="0">
                          <a:ln>
                            <a:noFill/>
                          </a:ln>
                          <a:effectLst/>
                          <a:sym typeface="宋体" panose="02010600030101010101" pitchFamily="2" charset="-122"/>
                        </a:rPr>
                        <a:t>收集客户的基本信息、财务资料、其他情况等等。</a:t>
                      </a:r>
                      <a:endParaRPr kumimoji="0" lang="zh-CN" sz="2000" b="1" i="0" u="none" strike="noStrike" cap="none" normalizeH="0" baseline="0" dirty="0">
                        <a:ln>
                          <a:noFill/>
                        </a:ln>
                        <a:solidFill>
                          <a:schemeClr val="tx1"/>
                        </a:solidFill>
                        <a:effectLst/>
                        <a:latin typeface="微软雅黑" panose="020B0503020204020204" charset="-122"/>
                        <a:ea typeface="微软雅黑" panose="020B0503020204020204" charset="-122"/>
                        <a:sym typeface="宋体" panose="02010600030101010101" pitchFamily="2" charset="-122"/>
                      </a:endParaRPr>
                    </a:p>
                  </a:txBody>
                  <a:tcPr anchor="ctr" horzOverflow="overflow">
                    <a:lnT w="12700" cap="flat" cmpd="sng" algn="ctr">
                      <a:solidFill>
                        <a:schemeClr val="tx1"/>
                      </a:solidFill>
                      <a:prstDash val="solid"/>
                      <a:round/>
                      <a:headEnd type="none" w="med" len="med"/>
                      <a:tailEnd type="none" w="med" len="med"/>
                    </a:lnT>
                  </a:tcPr>
                </a:tc>
              </a:tr>
              <a:tr h="791304">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b="1" i="0" u="none" strike="noStrike" kern="1200" cap="none" normalizeH="0" baseline="0" dirty="0">
                          <a:ln>
                            <a:noFill/>
                          </a:ln>
                          <a:solidFill>
                            <a:schemeClr val="tx1"/>
                          </a:solidFill>
                          <a:effectLst/>
                          <a:latin typeface="微软雅黑" panose="020B0503020204020204" charset="-122"/>
                          <a:ea typeface="微软雅黑" panose="020B0503020204020204" charset="-122"/>
                          <a:cs typeface="+mn-cs"/>
                          <a:sym typeface="宋体" panose="02010600030101010101" pitchFamily="2" charset="-122"/>
                        </a:rPr>
                        <a:t>客户信息获取途径</a:t>
                      </a:r>
                      <a:endParaRPr kumimoji="0" lang="zh-CN" altLang="en-US" sz="2000" b="1" i="0" u="none" strike="noStrike" kern="1200" cap="none" normalizeH="0" baseline="0" dirty="0">
                        <a:ln>
                          <a:noFill/>
                        </a:ln>
                        <a:solidFill>
                          <a:schemeClr val="tx1"/>
                        </a:solidFill>
                        <a:effectLst/>
                        <a:latin typeface="微软雅黑" panose="020B0503020204020204" charset="-122"/>
                        <a:ea typeface="微软雅黑" panose="020B0503020204020204" charset="-122"/>
                        <a:cs typeface="+mn-cs"/>
                        <a:sym typeface="宋体" panose="02010600030101010101" pitchFamily="2" charset="-122"/>
                      </a:endParaRPr>
                    </a:p>
                  </a:txBody>
                  <a:tcPr anchor="ctr" horzOverflow="overflow"/>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647700" marR="0" lvl="0" indent="0" algn="l" defTabSz="914400" rtl="0" eaLnBrk="1" fontAlgn="base" latinLnBrk="0" hangingPunct="1">
                        <a:lnSpc>
                          <a:spcPct val="130000"/>
                        </a:lnSpc>
                        <a:spcBef>
                          <a:spcPts val="1000"/>
                        </a:spcBef>
                        <a:spcAft>
                          <a:spcPct val="0"/>
                        </a:spcAft>
                        <a:buClrTx/>
                        <a:buSzTx/>
                        <a:buFont typeface="Arial" panose="020B0604020202020204" pitchFamily="34" charset="0"/>
                        <a:buNone/>
                      </a:pPr>
                      <a:r>
                        <a:rPr kumimoji="0" lang="zh-CN" altLang="en-US" sz="2000" u="none" strike="noStrike" cap="none" normalizeH="0" baseline="0" dirty="0">
                          <a:ln>
                            <a:noFill/>
                          </a:ln>
                          <a:effectLst/>
                          <a:sym typeface="宋体" panose="02010600030101010101" pitchFamily="2" charset="-122"/>
                        </a:rPr>
                        <a:t>财务报告、销售人员现场考察、行业信息沟通、</a:t>
                      </a:r>
                      <a:endParaRPr kumimoji="0" lang="en-US" altLang="zh-CN" sz="2000" u="none" strike="noStrike" cap="none" normalizeH="0" baseline="0" dirty="0">
                        <a:ln>
                          <a:noFill/>
                        </a:ln>
                        <a:effectLst/>
                        <a:sym typeface="宋体" panose="02010600030101010101" pitchFamily="2" charset="-122"/>
                      </a:endParaRPr>
                    </a:p>
                    <a:p>
                      <a:pPr marL="647700" marR="0" lvl="0" indent="0" algn="l" defTabSz="914400" rtl="0" eaLnBrk="1" fontAlgn="base" latinLnBrk="0" hangingPunct="1">
                        <a:lnSpc>
                          <a:spcPct val="130000"/>
                        </a:lnSpc>
                        <a:spcBef>
                          <a:spcPts val="0"/>
                        </a:spcBef>
                        <a:spcAft>
                          <a:spcPct val="0"/>
                        </a:spcAft>
                        <a:buClrTx/>
                        <a:buSzTx/>
                        <a:buFont typeface="Arial" panose="020B0604020202020204" pitchFamily="34" charset="0"/>
                        <a:buNone/>
                      </a:pPr>
                      <a:r>
                        <a:rPr kumimoji="0" lang="zh-CN" altLang="en-US" sz="2000" u="none" strike="noStrike" cap="none" normalizeH="0" baseline="0" dirty="0">
                          <a:ln>
                            <a:noFill/>
                          </a:ln>
                          <a:effectLst/>
                          <a:sym typeface="宋体" panose="02010600030101010101" pitchFamily="2" charset="-122"/>
                        </a:rPr>
                        <a:t>公共信息平台和企业内部信息资源等方式。</a:t>
                      </a:r>
                      <a:endParaRPr kumimoji="0" lang="zh-CN" altLang="en-US" sz="2000" u="none" strike="noStrike" cap="none" normalizeH="0" baseline="0" dirty="0">
                        <a:ln>
                          <a:noFill/>
                        </a:ln>
                        <a:effectLst/>
                        <a:sym typeface="宋体" panose="02010600030101010101" pitchFamily="2" charset="-122"/>
                      </a:endParaRPr>
                    </a:p>
                  </a:txBody>
                  <a:tcPr anchor="ctr" horzOverflow="overflow"/>
                </a:tc>
              </a:tr>
              <a:tr h="787766">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0" marR="0" lvl="0" indent="0" algn="ctr" defTabSz="914400" rtl="0" eaLnBrk="1" fontAlgn="base" latinLnBrk="0" hangingPunct="1">
                        <a:lnSpc>
                          <a:spcPct val="110000"/>
                        </a:lnSpc>
                        <a:spcBef>
                          <a:spcPts val="1000"/>
                        </a:spcBef>
                        <a:spcAft>
                          <a:spcPct val="0"/>
                        </a:spcAft>
                        <a:buClrTx/>
                        <a:buSzTx/>
                        <a:buFont typeface="Arial" panose="020B0604020202020204" pitchFamily="34" charset="0"/>
                        <a:buNone/>
                      </a:pPr>
                      <a:r>
                        <a:rPr kumimoji="0" lang="zh-CN" altLang="en-US" sz="2000" b="1" i="0" u="none" strike="noStrike" kern="1200" cap="none" normalizeH="0" baseline="0" dirty="0">
                          <a:ln>
                            <a:noFill/>
                          </a:ln>
                          <a:solidFill>
                            <a:schemeClr val="tx1"/>
                          </a:solidFill>
                          <a:effectLst/>
                          <a:latin typeface="微软雅黑" panose="020B0503020204020204" charset="-122"/>
                          <a:ea typeface="微软雅黑" panose="020B0503020204020204" charset="-122"/>
                          <a:cs typeface="+mn-cs"/>
                          <a:sym typeface="宋体" panose="02010600030101010101" pitchFamily="2" charset="-122"/>
                        </a:rPr>
                        <a:t>客户信用评估方法</a:t>
                      </a:r>
                      <a:endParaRPr kumimoji="0" lang="zh-CN" altLang="en-US" sz="2000" b="1" i="0" u="none" strike="noStrike" kern="1200" cap="none" normalizeH="0" baseline="0" dirty="0">
                        <a:ln>
                          <a:noFill/>
                        </a:ln>
                        <a:solidFill>
                          <a:schemeClr val="tx1"/>
                        </a:solidFill>
                        <a:effectLst/>
                        <a:latin typeface="微软雅黑" panose="020B0503020204020204" charset="-122"/>
                        <a:ea typeface="微软雅黑" panose="020B0503020204020204" charset="-122"/>
                        <a:cs typeface="+mn-cs"/>
                        <a:sym typeface="宋体" panose="02010600030101010101" pitchFamily="2" charset="-122"/>
                      </a:endParaRPr>
                    </a:p>
                  </a:txBody>
                  <a:tcPr anchor="ctr" horzOverflow="overflow"/>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charset="-122"/>
                          <a:ea typeface="微软雅黑" panose="020B0503020204020204" charset="-122"/>
                          <a:sym typeface="微软雅黑" panose="020B0503020204020204" charset="-122"/>
                        </a:defRPr>
                      </a:lvl1pPr>
                      <a:lvl2pPr>
                        <a:lnSpc>
                          <a:spcPct val="90000"/>
                        </a:lnSpc>
                        <a:spcBef>
                          <a:spcPts val="500"/>
                        </a:spcBef>
                        <a:buFont typeface="Arial" panose="020B0604020202020204" pitchFamily="34" charset="0"/>
                        <a:defRPr sz="2000">
                          <a:solidFill>
                            <a:schemeClr val="tx1"/>
                          </a:solidFill>
                          <a:latin typeface="微软雅黑" panose="020B0503020204020204" charset="-122"/>
                          <a:ea typeface="微软雅黑" panose="020B0503020204020204" charset="-122"/>
                          <a:sym typeface="微软雅黑" panose="020B0503020204020204" charset="-122"/>
                        </a:defRPr>
                      </a:lvl2pPr>
                      <a:lvl3pPr>
                        <a:lnSpc>
                          <a:spcPct val="90000"/>
                        </a:lnSpc>
                        <a:spcBef>
                          <a:spcPts val="500"/>
                        </a:spcBef>
                        <a:buFont typeface="Arial" panose="020B0604020202020204" pitchFamily="34" charset="0"/>
                        <a:defRPr>
                          <a:solidFill>
                            <a:schemeClr val="tx1"/>
                          </a:solidFill>
                          <a:latin typeface="微软雅黑" panose="020B0503020204020204" charset="-122"/>
                          <a:ea typeface="微软雅黑" panose="020B0503020204020204" charset="-122"/>
                          <a:sym typeface="微软雅黑" panose="020B0503020204020204" charset="-122"/>
                        </a:defRPr>
                      </a:lvl3pPr>
                      <a:lvl4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4pPr>
                      <a:lvl5pPr>
                        <a:lnSpc>
                          <a:spcPct val="90000"/>
                        </a:lnSpc>
                        <a:spcBef>
                          <a:spcPts val="500"/>
                        </a:spcBef>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微软雅黑" panose="020B0503020204020204" charset="-122"/>
                          <a:ea typeface="微软雅黑" panose="020B0503020204020204" charset="-122"/>
                          <a:sym typeface="微软雅黑" panose="020B0503020204020204" charset="-122"/>
                        </a:defRPr>
                      </a:lvl9pPr>
                    </a:lstStyle>
                    <a:p>
                      <a:pPr marL="647700" marR="0" lvl="0" indent="0" algn="l" defTabSz="914400" rtl="0" eaLnBrk="1" fontAlgn="base" latinLnBrk="0" hangingPunct="1">
                        <a:lnSpc>
                          <a:spcPct val="130000"/>
                        </a:lnSpc>
                        <a:spcBef>
                          <a:spcPts val="1000"/>
                        </a:spcBef>
                        <a:spcAft>
                          <a:spcPct val="0"/>
                        </a:spcAft>
                        <a:buClrTx/>
                        <a:buSzTx/>
                        <a:buFont typeface="Arial" panose="020B0604020202020204" pitchFamily="34" charset="0"/>
                        <a:buNone/>
                      </a:pPr>
                      <a:r>
                        <a:rPr kumimoji="0" lang="zh-CN" altLang="en-US" sz="2000" u="none" strike="noStrike" cap="none" normalizeH="0" baseline="0" dirty="0">
                          <a:ln>
                            <a:noFill/>
                          </a:ln>
                          <a:effectLst/>
                          <a:sym typeface="宋体" panose="02010600030101010101" pitchFamily="2" charset="-122"/>
                        </a:rPr>
                        <a:t>定性评估、定量评估、综合评估</a:t>
                      </a:r>
                      <a:endParaRPr kumimoji="0" lang="zh-CN" altLang="en-US" sz="2000" u="none" strike="noStrike" cap="none" normalizeH="0" baseline="0" dirty="0">
                        <a:ln>
                          <a:noFill/>
                        </a:ln>
                        <a:effectLst/>
                        <a:sym typeface="宋体" panose="02010600030101010101" pitchFamily="2" charset="-122"/>
                      </a:endParaRPr>
                    </a:p>
                  </a:txBody>
                  <a:tcPr anchor="ctr" horzOverflow="overflow"/>
                </a:tc>
              </a:tr>
            </a:tbl>
          </a:graphicData>
        </a:graphic>
      </p:graphicFrame>
      <p:sp>
        <p:nvSpPr>
          <p:cNvPr id="8" name="标题 5"/>
          <p:cNvSpPr txBox="1">
            <a:spLocks noChangeArrowheads="1"/>
          </p:cNvSpPr>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rgbClr val="4472C4"/>
                </a:solidFill>
                <a:ea typeface="方正粗黑宋简体" panose="02000000000000000000" pitchFamily="2" charset="-122"/>
              </a:rPr>
              <a:t>事前控制</a:t>
            </a:r>
            <a:endParaRPr lang="zh-CN" altLang="en-US" dirty="0">
              <a:solidFill>
                <a:srgbClr val="4472C4"/>
              </a:solidFill>
              <a:ea typeface="方正粗黑宋简体" panose="02000000000000000000" pitchFamily="2" charset="-122"/>
            </a:endParaRPr>
          </a:p>
        </p:txBody>
      </p:sp>
      <p:sp>
        <p:nvSpPr>
          <p:cNvPr id="9" name="矩形 8"/>
          <p:cNvSpPr/>
          <p:nvPr/>
        </p:nvSpPr>
        <p:spPr>
          <a:xfrm>
            <a:off x="2976994" y="1290424"/>
            <a:ext cx="2366242" cy="461665"/>
          </a:xfrm>
          <a:prstGeom prst="rect">
            <a:avLst/>
          </a:prstGeom>
        </p:spPr>
        <p:txBody>
          <a:bodyPr wrap="square">
            <a:spAutoFit/>
          </a:bodyPr>
          <a:lstStyle/>
          <a:p>
            <a:r>
              <a:rPr lang="zh-CN" altLang="en-US" sz="2400" b="1" dirty="0">
                <a:solidFill>
                  <a:schemeClr val="accent5"/>
                </a:solidFill>
              </a:rPr>
              <a:t>信用体系建设</a:t>
            </a:r>
            <a:endParaRPr lang="zh-CN" altLang="en-US" sz="2400" b="1" dirty="0">
              <a:solidFill>
                <a:schemeClr val="accent5"/>
              </a:solidFill>
            </a:endParaRPr>
          </a:p>
        </p:txBody>
      </p:sp>
      <p:sp>
        <p:nvSpPr>
          <p:cNvPr id="2" name="椭圆 1">
            <a:hlinkClick r:id="rId2"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2"/>
          <p:cNvSpPr/>
          <p:nvPr/>
        </p:nvSpPr>
        <p:spPr>
          <a:xfrm>
            <a:off x="621650" y="2807296"/>
            <a:ext cx="10624068" cy="3485428"/>
          </a:xfrm>
          <a:prstGeom prst="roundRect">
            <a:avLst>
              <a:gd name="adj" fmla="val 2754"/>
            </a:avLst>
          </a:prstGeom>
          <a:solidFill>
            <a:srgbClr val="F3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4472C4"/>
                </a:solidFill>
                <a:ea typeface="方正粗黑宋简体" panose="02000000000000000000" pitchFamily="2" charset="-122"/>
              </a:rPr>
              <a:t>事前控制</a:t>
            </a:r>
            <a:endParaRPr lang="zh-CN" altLang="en-US" dirty="0">
              <a:solidFill>
                <a:srgbClr val="4472C4"/>
              </a:solidFill>
              <a:ea typeface="方正粗黑宋简体" panose="02000000000000000000" pitchFamily="2" charset="-122"/>
            </a:endParaRPr>
          </a:p>
        </p:txBody>
      </p:sp>
      <p:grpSp>
        <p:nvGrpSpPr>
          <p:cNvPr id="12" name="组合 11"/>
          <p:cNvGrpSpPr/>
          <p:nvPr/>
        </p:nvGrpSpPr>
        <p:grpSpPr>
          <a:xfrm>
            <a:off x="1436802" y="3260107"/>
            <a:ext cx="8798955" cy="4313093"/>
            <a:chOff x="1153782" y="2163542"/>
            <a:chExt cx="7400361" cy="3765003"/>
          </a:xfrm>
        </p:grpSpPr>
        <p:grpSp>
          <p:nvGrpSpPr>
            <p:cNvPr id="13" name="组合 12"/>
            <p:cNvGrpSpPr/>
            <p:nvPr/>
          </p:nvGrpSpPr>
          <p:grpSpPr>
            <a:xfrm>
              <a:off x="3308467" y="2163542"/>
              <a:ext cx="3590190" cy="564198"/>
              <a:chOff x="3308467" y="2136824"/>
              <a:chExt cx="3590190" cy="564198"/>
            </a:xfrm>
          </p:grpSpPr>
          <p:sp>
            <p:nvSpPr>
              <p:cNvPr id="29" name="矩形 28"/>
              <p:cNvSpPr/>
              <p:nvPr/>
            </p:nvSpPr>
            <p:spPr>
              <a:xfrm>
                <a:off x="3308467" y="2136824"/>
                <a:ext cx="1320162" cy="564198"/>
              </a:xfrm>
              <a:prstGeom prst="rect">
                <a:avLst/>
              </a:prstGeom>
            </p:spPr>
            <p:txBody>
              <a:bodyPr wrap="none">
                <a:spAutoFit/>
              </a:bodyPr>
              <a:lstStyle/>
              <a:p>
                <a:r>
                  <a:rPr lang="zh-CN" altLang="en-US" sz="3600" dirty="0">
                    <a:solidFill>
                      <a:schemeClr val="accent5"/>
                    </a:solidFill>
                    <a:latin typeface="+mn-ea"/>
                  </a:rPr>
                  <a:t>新客户</a:t>
                </a:r>
                <a:endParaRPr lang="zh-CN" altLang="en-US" sz="3600" dirty="0">
                  <a:solidFill>
                    <a:schemeClr val="accent5"/>
                  </a:solidFill>
                  <a:latin typeface="+mn-ea"/>
                </a:endParaRPr>
              </a:p>
            </p:txBody>
          </p:sp>
          <p:sp>
            <p:nvSpPr>
              <p:cNvPr id="30" name="矩形 29"/>
              <p:cNvSpPr/>
              <p:nvPr/>
            </p:nvSpPr>
            <p:spPr>
              <a:xfrm>
                <a:off x="5880492" y="2344701"/>
                <a:ext cx="1018165" cy="349266"/>
              </a:xfrm>
              <a:prstGeom prst="rect">
                <a:avLst/>
              </a:prstGeom>
            </p:spPr>
            <p:txBody>
              <a:bodyPr wrap="none">
                <a:spAutoFit/>
              </a:bodyPr>
              <a:lstStyle/>
              <a:p>
                <a:r>
                  <a:rPr lang="zh-CN" altLang="en-US" sz="2000" dirty="0">
                    <a:solidFill>
                      <a:srgbClr val="FF0000"/>
                    </a:solidFill>
                  </a:rPr>
                  <a:t>不予授信</a:t>
                </a:r>
                <a:endParaRPr lang="zh-CN" altLang="en-US" sz="2000" dirty="0">
                  <a:solidFill>
                    <a:srgbClr val="FF0000"/>
                  </a:solidFill>
                </a:endParaRPr>
              </a:p>
            </p:txBody>
          </p:sp>
        </p:grpSp>
        <p:grpSp>
          <p:nvGrpSpPr>
            <p:cNvPr id="14" name="组合 13"/>
            <p:cNvGrpSpPr/>
            <p:nvPr/>
          </p:nvGrpSpPr>
          <p:grpSpPr>
            <a:xfrm>
              <a:off x="2681283" y="2936691"/>
              <a:ext cx="4217374" cy="564198"/>
              <a:chOff x="2681283" y="2927786"/>
              <a:chExt cx="4217374" cy="564198"/>
            </a:xfrm>
          </p:grpSpPr>
          <p:sp>
            <p:nvSpPr>
              <p:cNvPr id="27" name="矩形 26"/>
              <p:cNvSpPr/>
              <p:nvPr/>
            </p:nvSpPr>
            <p:spPr>
              <a:xfrm>
                <a:off x="2681283" y="2927786"/>
                <a:ext cx="2599611" cy="564198"/>
              </a:xfrm>
              <a:prstGeom prst="rect">
                <a:avLst/>
              </a:prstGeom>
            </p:spPr>
            <p:txBody>
              <a:bodyPr wrap="none">
                <a:spAutoFit/>
              </a:bodyPr>
              <a:lstStyle/>
              <a:p>
                <a:r>
                  <a:rPr lang="zh-CN" altLang="en-US" sz="3600" dirty="0">
                    <a:solidFill>
                      <a:schemeClr val="accent5"/>
                    </a:solidFill>
                    <a:latin typeface="+mn-ea"/>
                  </a:rPr>
                  <a:t>普通合作客户</a:t>
                </a:r>
                <a:r>
                  <a:rPr lang="en-US" altLang="zh-CN" sz="3600" dirty="0">
                    <a:solidFill>
                      <a:schemeClr val="accent5"/>
                    </a:solidFill>
                    <a:latin typeface="+mn-ea"/>
                  </a:rPr>
                  <a:t> </a:t>
                </a:r>
                <a:endParaRPr lang="zh-CN" altLang="en-US" sz="3600" dirty="0">
                  <a:solidFill>
                    <a:schemeClr val="accent5"/>
                  </a:solidFill>
                  <a:latin typeface="+mn-ea"/>
                </a:endParaRPr>
              </a:p>
            </p:txBody>
          </p:sp>
          <p:sp>
            <p:nvSpPr>
              <p:cNvPr id="28" name="矩形 27"/>
              <p:cNvSpPr/>
              <p:nvPr/>
            </p:nvSpPr>
            <p:spPr>
              <a:xfrm>
                <a:off x="5880492" y="3097651"/>
                <a:ext cx="1018165" cy="349266"/>
              </a:xfrm>
              <a:prstGeom prst="rect">
                <a:avLst/>
              </a:prstGeom>
            </p:spPr>
            <p:txBody>
              <a:bodyPr wrap="none">
                <a:spAutoFit/>
              </a:bodyPr>
              <a:lstStyle/>
              <a:p>
                <a:r>
                  <a:rPr lang="zh-CN" altLang="en-US" sz="2000" dirty="0">
                    <a:solidFill>
                      <a:srgbClr val="FF0000"/>
                    </a:solidFill>
                  </a:rPr>
                  <a:t>不予授信</a:t>
                </a:r>
                <a:endParaRPr lang="zh-CN" altLang="en-US" sz="2000" dirty="0">
                  <a:solidFill>
                    <a:srgbClr val="FF0000"/>
                  </a:solidFill>
                </a:endParaRPr>
              </a:p>
            </p:txBody>
          </p:sp>
        </p:grpSp>
        <p:grpSp>
          <p:nvGrpSpPr>
            <p:cNvPr id="15" name="组合 14"/>
            <p:cNvGrpSpPr/>
            <p:nvPr/>
          </p:nvGrpSpPr>
          <p:grpSpPr>
            <a:xfrm>
              <a:off x="2697501" y="3689257"/>
              <a:ext cx="4201156" cy="576382"/>
              <a:chOff x="2697501" y="3698165"/>
              <a:chExt cx="4201156" cy="576382"/>
            </a:xfrm>
          </p:grpSpPr>
          <p:sp>
            <p:nvSpPr>
              <p:cNvPr id="25" name="矩形 24"/>
              <p:cNvSpPr/>
              <p:nvPr/>
            </p:nvSpPr>
            <p:spPr>
              <a:xfrm>
                <a:off x="2697501" y="3698165"/>
                <a:ext cx="2485013" cy="564198"/>
              </a:xfrm>
              <a:prstGeom prst="rect">
                <a:avLst/>
              </a:prstGeom>
            </p:spPr>
            <p:txBody>
              <a:bodyPr wrap="none">
                <a:spAutoFit/>
              </a:bodyPr>
              <a:lstStyle/>
              <a:p>
                <a:r>
                  <a:rPr lang="zh-CN" altLang="en-US" sz="3600" dirty="0">
                    <a:solidFill>
                      <a:schemeClr val="accent5"/>
                    </a:solidFill>
                    <a:latin typeface="+mn-ea"/>
                  </a:rPr>
                  <a:t>合作良好客户</a:t>
                </a:r>
                <a:endParaRPr lang="zh-CN" altLang="en-US" sz="3600" dirty="0">
                  <a:solidFill>
                    <a:schemeClr val="accent5"/>
                  </a:solidFill>
                  <a:latin typeface="+mn-ea"/>
                </a:endParaRPr>
              </a:p>
            </p:txBody>
          </p:sp>
          <p:sp>
            <p:nvSpPr>
              <p:cNvPr id="26" name="矩形 25"/>
              <p:cNvSpPr/>
              <p:nvPr/>
            </p:nvSpPr>
            <p:spPr>
              <a:xfrm>
                <a:off x="5880492" y="3874437"/>
                <a:ext cx="1018165" cy="400110"/>
              </a:xfrm>
              <a:prstGeom prst="rect">
                <a:avLst/>
              </a:prstGeom>
            </p:spPr>
            <p:txBody>
              <a:bodyPr wrap="none">
                <a:spAutoFit/>
              </a:bodyPr>
              <a:lstStyle/>
              <a:p>
                <a:r>
                  <a:rPr lang="zh-CN" altLang="en-US" sz="2000" dirty="0"/>
                  <a:t>提供授信</a:t>
                </a:r>
                <a:endParaRPr lang="zh-CN" altLang="en-US" sz="2000" dirty="0"/>
              </a:p>
            </p:txBody>
          </p:sp>
        </p:grpSp>
        <p:cxnSp>
          <p:nvCxnSpPr>
            <p:cNvPr id="17" name="直接连接符 16"/>
            <p:cNvCxnSpPr/>
            <p:nvPr/>
          </p:nvCxnSpPr>
          <p:spPr>
            <a:xfrm>
              <a:off x="2444792" y="2863463"/>
              <a:ext cx="610935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44791" y="3689257"/>
              <a:ext cx="610935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153782" y="5559213"/>
              <a:ext cx="184731" cy="369332"/>
            </a:xfrm>
            <a:prstGeom prst="rect">
              <a:avLst/>
            </a:prstGeom>
          </p:spPr>
          <p:txBody>
            <a:bodyPr wrap="none">
              <a:spAutoFit/>
            </a:bodyPr>
            <a:lstStyle/>
            <a:p>
              <a:endParaRPr lang="zh-CN" altLang="en-US" dirty="0">
                <a:solidFill>
                  <a:schemeClr val="bg1">
                    <a:lumMod val="50000"/>
                  </a:schemeClr>
                </a:solidFill>
              </a:endParaRPr>
            </a:p>
          </p:txBody>
        </p:sp>
      </p:grpSp>
      <p:sp>
        <p:nvSpPr>
          <p:cNvPr id="32" name="圆角矩形 1"/>
          <p:cNvSpPr/>
          <p:nvPr/>
        </p:nvSpPr>
        <p:spPr>
          <a:xfrm>
            <a:off x="621651" y="2162313"/>
            <a:ext cx="2536318" cy="987504"/>
          </a:xfrm>
          <a:prstGeom prst="roundRect">
            <a:avLst/>
          </a:prstGeom>
          <a:solidFill>
            <a:srgbClr val="F3F4F6"/>
          </a:solidFill>
        </p:spPr>
        <p:txBody>
          <a:bodyPr wrap="square" anchor="b">
            <a:spAutoFit/>
          </a:bodyPr>
          <a:lstStyle/>
          <a:p>
            <a:pPr>
              <a:buClr>
                <a:srgbClr val="B3C6E7"/>
              </a:buClr>
              <a:buSzPct val="50000"/>
            </a:pPr>
            <a:r>
              <a:rPr lang="zh-CN" altLang="en-US" sz="2800" b="1" dirty="0">
                <a:solidFill>
                  <a:schemeClr val="accent5"/>
                </a:solidFill>
              </a:rPr>
              <a:t>  新信用体系</a:t>
            </a:r>
            <a:endParaRPr lang="en-US" altLang="zh-CN" sz="2800" b="1" dirty="0">
              <a:solidFill>
                <a:schemeClr val="accent5"/>
              </a:solidFill>
            </a:endParaRPr>
          </a:p>
          <a:p>
            <a:pPr>
              <a:buClr>
                <a:srgbClr val="B3C6E7"/>
              </a:buClr>
              <a:buSzPct val="50000"/>
            </a:pPr>
            <a:endParaRPr lang="zh-CN" altLang="en-US" sz="2400" b="1" dirty="0">
              <a:solidFill>
                <a:schemeClr val="accent5"/>
              </a:solidFill>
            </a:endParaRPr>
          </a:p>
        </p:txBody>
      </p:sp>
      <p:sp>
        <p:nvSpPr>
          <p:cNvPr id="2" name="椭圆 1">
            <a:hlinkClick r:id="rId1"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11238" y="3566721"/>
            <a:ext cx="10272712" cy="2388106"/>
          </a:xfrm>
          <a:prstGeom prst="rect">
            <a:avLst/>
          </a:prstGeom>
          <a:solidFill>
            <a:srgbClr val="F3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43" name="矩形 12"/>
          <p:cNvSpPr>
            <a:spLocks noChangeArrowheads="1"/>
          </p:cNvSpPr>
          <p:nvPr/>
        </p:nvSpPr>
        <p:spPr bwMode="auto">
          <a:xfrm>
            <a:off x="-14288" y="0"/>
            <a:ext cx="12206288"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0244"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5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6"/>
          <p:cNvSpPr txBox="1">
            <a:spLocks noChangeArrowheads="1"/>
          </p:cNvSpPr>
          <p:nvPr/>
        </p:nvSpPr>
        <p:spPr bwMode="auto">
          <a:xfrm>
            <a:off x="501650" y="2189107"/>
            <a:ext cx="10782300" cy="1663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buClr>
                <a:srgbClr val="B3C6E7"/>
              </a:buClr>
              <a:buSzPct val="50000"/>
              <a:buFont typeface="Wingdings" panose="05000000000000000000" pitchFamily="2" charset="2"/>
              <a:buChar char="n"/>
            </a:pPr>
            <a:r>
              <a:rPr lang="zh-CN" altLang="en-US" b="1" dirty="0">
                <a:solidFill>
                  <a:schemeClr val="accent5"/>
                </a:solidFill>
              </a:rPr>
              <a:t>新信用体系</a:t>
            </a:r>
            <a:endParaRPr lang="zh-CN" altLang="en-US" b="1" dirty="0">
              <a:solidFill>
                <a:schemeClr val="accent5"/>
              </a:solidFill>
            </a:endParaRPr>
          </a:p>
          <a:p>
            <a:pPr marL="467995" indent="0">
              <a:lnSpc>
                <a:spcPct val="120000"/>
              </a:lnSpc>
              <a:spcBef>
                <a:spcPts val="0"/>
              </a:spcBef>
              <a:buClr>
                <a:srgbClr val="B3C6E7"/>
              </a:buClr>
              <a:buSzPct val="50000"/>
              <a:buFont typeface="Wingdings" panose="05000000000000000000" pitchFamily="2" charset="2"/>
              <a:buNone/>
            </a:pPr>
            <a:r>
              <a:rPr lang="zh-CN" altLang="en-US" sz="1800" dirty="0"/>
              <a:t>一方面，公司需要通过合理的信用体系，</a:t>
            </a:r>
            <a:r>
              <a:rPr lang="zh-CN" altLang="en-US" sz="1800" b="1" dirty="0">
                <a:solidFill>
                  <a:schemeClr val="accent5"/>
                </a:solidFill>
              </a:rPr>
              <a:t>提高应收账款质量</a:t>
            </a:r>
            <a:r>
              <a:rPr lang="zh-CN" altLang="en-US" sz="1800" dirty="0"/>
              <a:t>，以防止出现过多的坏账损失；另一方面，也需要通过授信的方式进一步</a:t>
            </a:r>
            <a:r>
              <a:rPr lang="zh-CN" altLang="en-US" sz="1800" b="1" dirty="0">
                <a:solidFill>
                  <a:schemeClr val="accent5"/>
                </a:solidFill>
              </a:rPr>
              <a:t>扩大销量</a:t>
            </a:r>
            <a:r>
              <a:rPr lang="zh-CN" altLang="en-US" sz="1800" dirty="0"/>
              <a:t>。</a:t>
            </a:r>
            <a:endParaRPr lang="zh-CN" altLang="en-US" sz="1800" dirty="0"/>
          </a:p>
          <a:p>
            <a:pPr marL="467995" indent="0">
              <a:spcBef>
                <a:spcPts val="0"/>
              </a:spcBef>
              <a:buClr>
                <a:srgbClr val="B3C6E7"/>
              </a:buClr>
              <a:buSzPct val="50000"/>
              <a:buFont typeface="Wingdings" panose="05000000000000000000" pitchFamily="2" charset="2"/>
              <a:buNone/>
            </a:pPr>
            <a:r>
              <a:rPr lang="zh-CN" altLang="en-US" sz="2000" dirty="0"/>
              <a:t>      </a:t>
            </a:r>
            <a:endParaRPr lang="zh-CN" altLang="en-US" sz="2000" dirty="0"/>
          </a:p>
        </p:txBody>
      </p:sp>
      <p:sp>
        <p:nvSpPr>
          <p:cNvPr id="17" name="标题 5"/>
          <p:cNvSpPr txBox="1">
            <a:spLocks noChangeArrowheads="1"/>
          </p:cNvSpPr>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rgbClr val="4472C4"/>
                </a:solidFill>
                <a:ea typeface="方正粗黑宋简体" panose="02000000000000000000" pitchFamily="2" charset="-122"/>
              </a:rPr>
              <a:t>事前控制</a:t>
            </a:r>
            <a:endParaRPr lang="zh-CN" altLang="en-US" dirty="0">
              <a:solidFill>
                <a:srgbClr val="4472C4"/>
              </a:solidFill>
              <a:ea typeface="方正粗黑宋简体" panose="02000000000000000000" pitchFamily="2" charset="-122"/>
            </a:endParaRPr>
          </a:p>
        </p:txBody>
      </p:sp>
      <p:sp>
        <p:nvSpPr>
          <p:cNvPr id="18" name="矩形 17"/>
          <p:cNvSpPr/>
          <p:nvPr/>
        </p:nvSpPr>
        <p:spPr>
          <a:xfrm>
            <a:off x="2287984" y="3794612"/>
            <a:ext cx="8268493" cy="1932324"/>
          </a:xfrm>
          <a:prstGeom prst="rect">
            <a:avLst/>
          </a:prstGeom>
        </p:spPr>
        <p:txBody>
          <a:bodyPr wrap="square">
            <a:spAutoFit/>
          </a:bodyPr>
          <a:lstStyle/>
          <a:p>
            <a:pPr marL="285750" indent="-285750">
              <a:lnSpc>
                <a:spcPct val="140000"/>
              </a:lnSpc>
              <a:spcAft>
                <a:spcPts val="600"/>
              </a:spcAft>
              <a:buClr>
                <a:schemeClr val="accent5"/>
              </a:buClr>
              <a:buFont typeface="Wingdings" panose="05000000000000000000" pitchFamily="2" charset="2"/>
              <a:buChar char="n"/>
            </a:pPr>
            <a:r>
              <a:rPr lang="zh-CN" altLang="en-US" sz="2400" b="1" dirty="0">
                <a:solidFill>
                  <a:schemeClr val="accent5"/>
                </a:solidFill>
              </a:rPr>
              <a:t>授信额度</a:t>
            </a:r>
            <a:r>
              <a:rPr lang="zh-CN" altLang="en-US" sz="2400" dirty="0"/>
              <a:t>是上年度发生业务总额的</a:t>
            </a:r>
            <a:r>
              <a:rPr lang="zh-CN" altLang="en-US" sz="2400" b="1" dirty="0">
                <a:solidFill>
                  <a:schemeClr val="accent5"/>
                </a:solidFill>
              </a:rPr>
              <a:t>月平均值</a:t>
            </a:r>
            <a:r>
              <a:rPr lang="zh-CN" altLang="en-US" sz="2400" dirty="0"/>
              <a:t>。</a:t>
            </a:r>
            <a:endParaRPr lang="en-US" altLang="zh-CN" sz="2400" dirty="0"/>
          </a:p>
          <a:p>
            <a:pPr marL="342900" indent="-342900">
              <a:lnSpc>
                <a:spcPct val="140000"/>
              </a:lnSpc>
              <a:buClr>
                <a:schemeClr val="accent5"/>
              </a:buClr>
              <a:buFont typeface="Arial" panose="020B0604020202020204" pitchFamily="34" charset="0"/>
              <a:buChar char="•"/>
            </a:pPr>
            <a:r>
              <a:rPr lang="en-US" altLang="zh-CN" sz="2000" dirty="0"/>
              <a:t>AA Company </a:t>
            </a:r>
            <a:r>
              <a:rPr lang="zh-CN" altLang="en-US" sz="2000" dirty="0"/>
              <a:t>多年来一直是 </a:t>
            </a:r>
            <a:r>
              <a:rPr lang="en-US" altLang="zh-CN" sz="2000" dirty="0"/>
              <a:t>M </a:t>
            </a:r>
            <a:r>
              <a:rPr lang="zh-CN" altLang="en-US" sz="2000" dirty="0"/>
              <a:t>照明的重要客户。</a:t>
            </a:r>
            <a:endParaRPr lang="en-US" altLang="zh-CN" sz="2000" dirty="0"/>
          </a:p>
          <a:p>
            <a:pPr marL="269875">
              <a:lnSpc>
                <a:spcPct val="140000"/>
              </a:lnSpc>
              <a:buClr>
                <a:schemeClr val="accent5"/>
              </a:buClr>
            </a:pPr>
            <a:r>
              <a:rPr lang="en-US" altLang="zh-CN" sz="2000" dirty="0"/>
              <a:t>2014 </a:t>
            </a:r>
            <a:r>
              <a:rPr lang="zh-CN" altLang="en-US" sz="2000" dirty="0"/>
              <a:t>年 </a:t>
            </a:r>
            <a:r>
              <a:rPr lang="en-US" altLang="zh-CN" sz="2000" dirty="0"/>
              <a:t>AA Company </a:t>
            </a:r>
            <a:r>
              <a:rPr lang="zh-CN" altLang="en-US" sz="2000" dirty="0"/>
              <a:t>的业务总额为 </a:t>
            </a:r>
            <a:r>
              <a:rPr lang="en-US" altLang="zh-CN" sz="2000" dirty="0"/>
              <a:t>720 </a:t>
            </a:r>
            <a:r>
              <a:rPr lang="zh-CN" altLang="en-US" sz="2000" dirty="0"/>
              <a:t>万元，因此 </a:t>
            </a:r>
            <a:r>
              <a:rPr lang="en-US" altLang="zh-CN" sz="2000" dirty="0"/>
              <a:t>2015 </a:t>
            </a:r>
            <a:r>
              <a:rPr lang="zh-CN" altLang="en-US" sz="2000" dirty="0"/>
              <a:t>年其可用的信用额度为 </a:t>
            </a:r>
            <a:r>
              <a:rPr lang="en-US" altLang="zh-CN" sz="2000" dirty="0"/>
              <a:t>60 </a:t>
            </a:r>
            <a:r>
              <a:rPr lang="zh-CN" altLang="en-US" sz="2000" dirty="0"/>
              <a:t>万元。</a:t>
            </a:r>
            <a:endParaRPr lang="zh-CN" altLang="en-US" sz="2000" dirty="0"/>
          </a:p>
        </p:txBody>
      </p:sp>
      <p:sp>
        <p:nvSpPr>
          <p:cNvPr id="2" name="椭圆 1">
            <a:hlinkClick r:id="rId2"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2605" y="2054225"/>
            <a:ext cx="4091940" cy="1275080"/>
            <a:chOff x="2819745" y="2393368"/>
            <a:chExt cx="2230074" cy="1090199"/>
          </a:xfrm>
        </p:grpSpPr>
        <p:sp>
          <p:nvSpPr>
            <p:cNvPr id="5" name="文本框 4"/>
            <p:cNvSpPr txBox="1"/>
            <p:nvPr/>
          </p:nvSpPr>
          <p:spPr>
            <a:xfrm>
              <a:off x="2819745" y="2393368"/>
              <a:ext cx="514885" cy="656890"/>
            </a:xfrm>
            <a:prstGeom prst="rect">
              <a:avLst/>
            </a:prstGeom>
            <a:noFill/>
          </p:spPr>
          <p:txBody>
            <a:bodyPr wrap="square" rtlCol="0">
              <a:spAutoFit/>
            </a:bodyPr>
            <a:lstStyle/>
            <a:p>
              <a:r>
                <a:rPr lang="en-US" altLang="zh-CN" sz="4400" dirty="0">
                  <a:solidFill>
                    <a:schemeClr val="accent5"/>
                  </a:solidFill>
                  <a:latin typeface="华文细黑" panose="02010600040101010101" pitchFamily="2" charset="-122"/>
                  <a:ea typeface="华文细黑" panose="02010600040101010101" pitchFamily="2" charset="-122"/>
                </a:rPr>
                <a:t>1</a:t>
              </a:r>
              <a:endParaRPr lang="zh-CN" altLang="en-US" sz="4400" dirty="0">
                <a:solidFill>
                  <a:schemeClr val="accent5"/>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flipH="1">
              <a:off x="2846025" y="2642132"/>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996240" y="3050386"/>
              <a:ext cx="2053579" cy="433181"/>
            </a:xfrm>
            <a:prstGeom prst="rect">
              <a:avLst/>
            </a:prstGeom>
            <a:noFill/>
          </p:spPr>
          <p:txBody>
            <a:bodyPr wrap="square" rtlCol="0">
              <a:spAutoFit/>
            </a:bodyPr>
            <a:lstStyle/>
            <a:p>
              <a:r>
                <a:rPr lang="zh-CN" altLang="en-US" sz="2800" dirty="0">
                  <a:solidFill>
                    <a:schemeClr val="accent5"/>
                  </a:solidFill>
                </a:rPr>
                <a:t>公司整体介绍（商子奇</a:t>
              </a:r>
              <a:r>
                <a:rPr lang="zh-CN" altLang="en-US" sz="3200" dirty="0">
                  <a:solidFill>
                    <a:schemeClr val="accent5"/>
                  </a:solidFill>
                </a:rPr>
                <a:t>）</a:t>
              </a:r>
              <a:endParaRPr lang="zh-CN" altLang="en-US" sz="3200" dirty="0">
                <a:solidFill>
                  <a:schemeClr val="accent5"/>
                </a:solidFill>
              </a:endParaRPr>
            </a:p>
          </p:txBody>
        </p:sp>
      </p:grpSp>
      <p:grpSp>
        <p:nvGrpSpPr>
          <p:cNvPr id="20" name="组合 19"/>
          <p:cNvGrpSpPr/>
          <p:nvPr/>
        </p:nvGrpSpPr>
        <p:grpSpPr>
          <a:xfrm>
            <a:off x="5094605" y="2054225"/>
            <a:ext cx="6380480" cy="1290320"/>
            <a:chOff x="2740925" y="2393368"/>
            <a:chExt cx="3477311" cy="1103140"/>
          </a:xfrm>
        </p:grpSpPr>
        <p:sp>
          <p:nvSpPr>
            <p:cNvPr id="21" name="文本框 20"/>
            <p:cNvSpPr txBox="1"/>
            <p:nvPr/>
          </p:nvSpPr>
          <p:spPr>
            <a:xfrm>
              <a:off x="2740925" y="2393368"/>
              <a:ext cx="514885" cy="656890"/>
            </a:xfrm>
            <a:prstGeom prst="rect">
              <a:avLst/>
            </a:prstGeom>
            <a:noFill/>
          </p:spPr>
          <p:txBody>
            <a:bodyPr wrap="square" rtlCol="0">
              <a:spAutoFit/>
            </a:bodyPr>
            <a:lstStyle/>
            <a:p>
              <a:r>
                <a:rPr lang="en-US" altLang="zh-CN" sz="4400" dirty="0">
                  <a:solidFill>
                    <a:schemeClr val="accent5"/>
                  </a:solidFill>
                  <a:latin typeface="华文细黑" panose="02010600040101010101" pitchFamily="2" charset="-122"/>
                  <a:ea typeface="华文细黑" panose="02010600040101010101" pitchFamily="2" charset="-122"/>
                </a:rPr>
                <a:t>2</a:t>
              </a:r>
              <a:endParaRPr lang="zh-CN" altLang="en-US" sz="4400" dirty="0">
                <a:solidFill>
                  <a:schemeClr val="accent5"/>
                </a:solidFill>
                <a:latin typeface="华文细黑" panose="02010600040101010101" pitchFamily="2" charset="-122"/>
                <a:ea typeface="华文细黑" panose="02010600040101010101" pitchFamily="2" charset="-122"/>
              </a:endParaRPr>
            </a:p>
          </p:txBody>
        </p:sp>
        <p:cxnSp>
          <p:nvCxnSpPr>
            <p:cNvPr id="22" name="直接连接符 21"/>
            <p:cNvCxnSpPr/>
            <p:nvPr/>
          </p:nvCxnSpPr>
          <p:spPr>
            <a:xfrm flipH="1">
              <a:off x="2866788" y="2642132"/>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0456" y="3050257"/>
              <a:ext cx="3127780" cy="446251"/>
            </a:xfrm>
            <a:prstGeom prst="rect">
              <a:avLst/>
            </a:prstGeom>
            <a:noFill/>
          </p:spPr>
          <p:txBody>
            <a:bodyPr wrap="square" rtlCol="0">
              <a:spAutoFit/>
            </a:bodyPr>
            <a:lstStyle/>
            <a:p>
              <a:r>
                <a:rPr lang="en-US" altLang="zh-CN" sz="2800" dirty="0">
                  <a:solidFill>
                    <a:schemeClr val="accent5"/>
                  </a:solidFill>
                </a:rPr>
                <a:t>M</a:t>
              </a:r>
              <a:r>
                <a:rPr lang="zh-CN" altLang="en-US" sz="2800" dirty="0">
                  <a:solidFill>
                    <a:schemeClr val="accent5"/>
                  </a:solidFill>
                </a:rPr>
                <a:t>照明存在的挑战及问题（邹易霖）</a:t>
              </a:r>
              <a:endParaRPr lang="zh-CN" altLang="en-US" sz="2800" dirty="0">
                <a:solidFill>
                  <a:schemeClr val="accent5"/>
                </a:solidFill>
              </a:endParaRPr>
            </a:p>
          </p:txBody>
        </p:sp>
      </p:grpSp>
      <p:grpSp>
        <p:nvGrpSpPr>
          <p:cNvPr id="24" name="组合 23"/>
          <p:cNvGrpSpPr/>
          <p:nvPr/>
        </p:nvGrpSpPr>
        <p:grpSpPr>
          <a:xfrm>
            <a:off x="522605" y="3380740"/>
            <a:ext cx="8394065" cy="1266190"/>
            <a:chOff x="2740233" y="2393911"/>
            <a:chExt cx="4574750" cy="1082670"/>
          </a:xfrm>
        </p:grpSpPr>
        <p:sp>
          <p:nvSpPr>
            <p:cNvPr id="25" name="文本框 24"/>
            <p:cNvSpPr txBox="1"/>
            <p:nvPr/>
          </p:nvSpPr>
          <p:spPr>
            <a:xfrm>
              <a:off x="2740233" y="2393911"/>
              <a:ext cx="514885" cy="656890"/>
            </a:xfrm>
            <a:prstGeom prst="rect">
              <a:avLst/>
            </a:prstGeom>
            <a:noFill/>
          </p:spPr>
          <p:txBody>
            <a:bodyPr wrap="square" rtlCol="0">
              <a:spAutoFit/>
            </a:bodyPr>
            <a:lstStyle/>
            <a:p>
              <a:r>
                <a:rPr lang="en-US" altLang="zh-CN" sz="4400" dirty="0">
                  <a:solidFill>
                    <a:schemeClr val="accent5"/>
                  </a:solidFill>
                  <a:latin typeface="华文细黑" panose="02010600040101010101" pitchFamily="2" charset="-122"/>
                  <a:ea typeface="华文细黑" panose="02010600040101010101" pitchFamily="2" charset="-122"/>
                </a:rPr>
                <a:t>3</a:t>
              </a:r>
              <a:endParaRPr lang="zh-CN" altLang="en-US" sz="4400" dirty="0">
                <a:solidFill>
                  <a:schemeClr val="accent5"/>
                </a:solidFill>
                <a:latin typeface="华文细黑" panose="02010600040101010101" pitchFamily="2" charset="-122"/>
                <a:ea typeface="华文细黑" panose="02010600040101010101" pitchFamily="2" charset="-122"/>
              </a:endParaRPr>
            </a:p>
          </p:txBody>
        </p:sp>
        <p:cxnSp>
          <p:nvCxnSpPr>
            <p:cNvPr id="26" name="直接连接符 25"/>
            <p:cNvCxnSpPr/>
            <p:nvPr/>
          </p:nvCxnSpPr>
          <p:spPr>
            <a:xfrm flipH="1">
              <a:off x="2766429" y="2634532"/>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026630" y="3050664"/>
              <a:ext cx="4288353" cy="425917"/>
            </a:xfrm>
            <a:prstGeom prst="rect">
              <a:avLst/>
            </a:prstGeom>
            <a:noFill/>
          </p:spPr>
          <p:txBody>
            <a:bodyPr wrap="square" rtlCol="0">
              <a:spAutoFit/>
            </a:bodyPr>
            <a:lstStyle/>
            <a:p>
              <a:r>
                <a:rPr lang="zh-CN" altLang="en-US" sz="2800" dirty="0">
                  <a:solidFill>
                    <a:schemeClr val="accent5"/>
                  </a:solidFill>
                </a:rPr>
                <a:t>王经理的解决方案（朴珠艳）</a:t>
              </a:r>
              <a:endParaRPr lang="zh-CN" altLang="en-US" sz="2800" dirty="0">
                <a:solidFill>
                  <a:schemeClr val="accent5"/>
                </a:solidFill>
              </a:endParaRPr>
            </a:p>
          </p:txBody>
        </p:sp>
      </p:grpSp>
      <p:grpSp>
        <p:nvGrpSpPr>
          <p:cNvPr id="28" name="组合 27"/>
          <p:cNvGrpSpPr/>
          <p:nvPr/>
        </p:nvGrpSpPr>
        <p:grpSpPr>
          <a:xfrm>
            <a:off x="522605" y="4945380"/>
            <a:ext cx="5212715" cy="1347470"/>
            <a:chOff x="2740233" y="2597493"/>
            <a:chExt cx="2840888" cy="1152200"/>
          </a:xfrm>
        </p:grpSpPr>
        <p:sp>
          <p:nvSpPr>
            <p:cNvPr id="29" name="文本框 28"/>
            <p:cNvSpPr txBox="1"/>
            <p:nvPr/>
          </p:nvSpPr>
          <p:spPr>
            <a:xfrm>
              <a:off x="2740233" y="2597493"/>
              <a:ext cx="514885" cy="656890"/>
            </a:xfrm>
            <a:prstGeom prst="rect">
              <a:avLst/>
            </a:prstGeom>
            <a:noFill/>
          </p:spPr>
          <p:txBody>
            <a:bodyPr wrap="square" rtlCol="0">
              <a:spAutoFit/>
            </a:bodyPr>
            <a:lstStyle/>
            <a:p>
              <a:r>
                <a:rPr lang="en-US" altLang="zh-CN" sz="4400" dirty="0">
                  <a:solidFill>
                    <a:schemeClr val="accent5"/>
                  </a:solidFill>
                  <a:latin typeface="华文细黑" panose="02010600040101010101" pitchFamily="2" charset="-122"/>
                  <a:ea typeface="华文细黑" panose="02010600040101010101" pitchFamily="2" charset="-122"/>
                </a:rPr>
                <a:t>4</a:t>
              </a:r>
              <a:endParaRPr lang="zh-CN" altLang="en-US" sz="4400" dirty="0">
                <a:solidFill>
                  <a:schemeClr val="accent5"/>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flipH="1">
              <a:off x="2766429" y="2737680"/>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916729" y="3254926"/>
              <a:ext cx="2664392" cy="494767"/>
            </a:xfrm>
            <a:prstGeom prst="rect">
              <a:avLst/>
            </a:prstGeom>
            <a:noFill/>
          </p:spPr>
          <p:txBody>
            <a:bodyPr wrap="square" rtlCol="0">
              <a:spAutoFit/>
            </a:bodyPr>
            <a:lstStyle/>
            <a:p>
              <a:r>
                <a:rPr lang="zh-CN" altLang="en-US" sz="2800" dirty="0">
                  <a:solidFill>
                    <a:schemeClr val="accent5"/>
                  </a:solidFill>
                </a:rPr>
                <a:t>评估及整理修饰</a:t>
              </a:r>
              <a:r>
                <a:rPr lang="en-US" altLang="zh-CN" sz="2800" dirty="0">
                  <a:solidFill>
                    <a:schemeClr val="accent5"/>
                  </a:solidFill>
                </a:rPr>
                <a:t>ppt</a:t>
              </a:r>
              <a:r>
                <a:rPr lang="zh-CN" altLang="en-US" sz="2800" dirty="0">
                  <a:solidFill>
                    <a:schemeClr val="accent5"/>
                  </a:solidFill>
                </a:rPr>
                <a:t>（陈義翔）</a:t>
              </a:r>
              <a:endParaRPr lang="zh-CN" altLang="en-US" sz="2800" dirty="0">
                <a:solidFill>
                  <a:schemeClr val="accent5"/>
                </a:solidFill>
              </a:endParaRPr>
            </a:p>
          </p:txBody>
        </p:sp>
      </p:grpSp>
      <p:grpSp>
        <p:nvGrpSpPr>
          <p:cNvPr id="32" name="组合 31"/>
          <p:cNvGrpSpPr/>
          <p:nvPr/>
        </p:nvGrpSpPr>
        <p:grpSpPr>
          <a:xfrm>
            <a:off x="6038850" y="4832350"/>
            <a:ext cx="5436234" cy="1403510"/>
            <a:chOff x="1203899" y="2181945"/>
            <a:chExt cx="1105214" cy="1438846"/>
          </a:xfrm>
        </p:grpSpPr>
        <p:sp>
          <p:nvSpPr>
            <p:cNvPr id="33" name="文本框 32"/>
            <p:cNvSpPr txBox="1"/>
            <p:nvPr/>
          </p:nvSpPr>
          <p:spPr>
            <a:xfrm>
              <a:off x="1203899" y="2181945"/>
              <a:ext cx="514885" cy="787695"/>
            </a:xfrm>
            <a:prstGeom prst="rect">
              <a:avLst/>
            </a:prstGeom>
            <a:noFill/>
          </p:spPr>
          <p:txBody>
            <a:bodyPr wrap="square" rtlCol="0">
              <a:spAutoFit/>
            </a:bodyPr>
            <a:lstStyle/>
            <a:p>
              <a:r>
                <a:rPr lang="en-US" altLang="zh-CN" sz="4400" dirty="0">
                  <a:solidFill>
                    <a:schemeClr val="accent5"/>
                  </a:solidFill>
                  <a:latin typeface="华文细黑" panose="02010600040101010101" pitchFamily="2" charset="-122"/>
                  <a:ea typeface="华文细黑" panose="02010600040101010101" pitchFamily="2" charset="-122"/>
                </a:rPr>
                <a:t>5</a:t>
              </a:r>
              <a:endParaRPr lang="zh-CN" altLang="en-US" sz="4400" dirty="0">
                <a:solidFill>
                  <a:schemeClr val="accent5"/>
                </a:solidFill>
                <a:latin typeface="华文细黑" panose="02010600040101010101" pitchFamily="2" charset="-122"/>
                <a:ea typeface="华文细黑" panose="02010600040101010101" pitchFamily="2" charset="-122"/>
              </a:endParaRPr>
            </a:p>
          </p:txBody>
        </p:sp>
        <p:cxnSp>
          <p:nvCxnSpPr>
            <p:cNvPr id="34" name="直接连接符 33"/>
            <p:cNvCxnSpPr/>
            <p:nvPr/>
          </p:nvCxnSpPr>
          <p:spPr>
            <a:xfrm flipH="1">
              <a:off x="1230235" y="2471635"/>
              <a:ext cx="164730" cy="6874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303710" y="3085679"/>
              <a:ext cx="1005403" cy="535112"/>
            </a:xfrm>
            <a:prstGeom prst="rect">
              <a:avLst/>
            </a:prstGeom>
            <a:noFill/>
          </p:spPr>
          <p:txBody>
            <a:bodyPr wrap="square" rtlCol="0">
              <a:spAutoFit/>
            </a:bodyPr>
            <a:lstStyle/>
            <a:p>
              <a:r>
                <a:rPr lang="zh-CN" altLang="en-US" sz="2800" dirty="0">
                  <a:solidFill>
                    <a:schemeClr val="accent5"/>
                  </a:solidFill>
                </a:rPr>
                <a:t>演讲（廖思锽、李沛聪）</a:t>
              </a:r>
              <a:endParaRPr lang="zh-CN" altLang="en-US" sz="2800" dirty="0">
                <a:solidFill>
                  <a:schemeClr val="accent5"/>
                </a:solidFill>
              </a:endParaRPr>
            </a:p>
          </p:txBody>
        </p:sp>
      </p:grpSp>
      <p:sp>
        <p:nvSpPr>
          <p:cNvPr id="42" name="矩形 41"/>
          <p:cNvSpPr/>
          <p:nvPr/>
        </p:nvSpPr>
        <p:spPr>
          <a:xfrm>
            <a:off x="3706980" y="1104981"/>
            <a:ext cx="4134465" cy="769441"/>
          </a:xfrm>
          <a:prstGeom prst="rect">
            <a:avLst/>
          </a:prstGeom>
        </p:spPr>
        <p:txBody>
          <a:bodyPr wrap="none">
            <a:spAutoFit/>
          </a:bodyPr>
          <a:lstStyle/>
          <a:p>
            <a:pPr algn="ctr"/>
            <a:r>
              <a:rPr lang="zh-CN" altLang="en-US" sz="4400" dirty="0">
                <a:solidFill>
                  <a:schemeClr val="accent5"/>
                </a:solidFill>
                <a:latin typeface="+mj-ea"/>
                <a:ea typeface="+mj-ea"/>
              </a:rPr>
              <a:t>第三组组员分工</a:t>
            </a:r>
            <a:endParaRPr lang="zh-CN" altLang="en-US" sz="4400" dirty="0">
              <a:solidFill>
                <a:schemeClr val="accent5"/>
              </a:solidFill>
              <a:latin typeface="+mj-ea"/>
              <a:ea typeface="+mj-ea"/>
            </a:endParaRPr>
          </a:p>
        </p:txBody>
      </p:sp>
      <p:cxnSp>
        <p:nvCxnSpPr>
          <p:cNvPr id="44" name="直接连接符 43"/>
          <p:cNvCxnSpPr/>
          <p:nvPr/>
        </p:nvCxnSpPr>
        <p:spPr>
          <a:xfrm>
            <a:off x="2781466" y="1872946"/>
            <a:ext cx="61357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027846" y="6642100"/>
            <a:ext cx="61357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09600" y="2147454"/>
            <a:ext cx="11000509" cy="1870364"/>
            <a:chOff x="609600" y="2147454"/>
            <a:chExt cx="11000509" cy="1870364"/>
          </a:xfrm>
        </p:grpSpPr>
        <p:sp>
          <p:nvSpPr>
            <p:cNvPr id="11" name="矩形 10"/>
            <p:cNvSpPr/>
            <p:nvPr/>
          </p:nvSpPr>
          <p:spPr>
            <a:xfrm>
              <a:off x="609600" y="2147454"/>
              <a:ext cx="11000509" cy="18703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73488" y="2147454"/>
              <a:ext cx="1862137" cy="1870364"/>
            </a:xfrm>
            <a:prstGeom prst="rect">
              <a:avLst/>
            </a:prstGeom>
          </p:spPr>
        </p:pic>
        <p:sp>
          <p:nvSpPr>
            <p:cNvPr id="10" name="矩形 9"/>
            <p:cNvSpPr/>
            <p:nvPr/>
          </p:nvSpPr>
          <p:spPr>
            <a:xfrm>
              <a:off x="2867891" y="2433058"/>
              <a:ext cx="8589818" cy="1261884"/>
            </a:xfrm>
            <a:prstGeom prst="rect">
              <a:avLst/>
            </a:prstGeom>
          </p:spPr>
          <p:txBody>
            <a:bodyPr wrap="square">
              <a:spAutoFit/>
            </a:bodyPr>
            <a:lstStyle/>
            <a:p>
              <a:r>
                <a:rPr lang="zh-CN" altLang="en-US" sz="3600" dirty="0">
                  <a:solidFill>
                    <a:schemeClr val="accent5"/>
                  </a:solidFill>
                  <a:latin typeface="方正粗黑宋简体" panose="02000000000000000000" pitchFamily="2" charset="-122"/>
                  <a:ea typeface="方正粗黑宋简体" panose="02000000000000000000" pitchFamily="2" charset="-122"/>
                </a:rPr>
                <a:t>每月偿还</a:t>
              </a:r>
              <a:endParaRPr lang="zh-CN" altLang="en-US" sz="3600" dirty="0">
                <a:solidFill>
                  <a:schemeClr val="accent5"/>
                </a:solidFill>
                <a:latin typeface="方正粗黑宋简体" panose="02000000000000000000" pitchFamily="2" charset="-122"/>
                <a:ea typeface="方正粗黑宋简体" panose="02000000000000000000" pitchFamily="2" charset="-122"/>
              </a:endParaRPr>
            </a:p>
            <a:p>
              <a:r>
                <a:rPr lang="zh-CN" altLang="en-US" sz="2000" dirty="0"/>
                <a:t>所有相关的授信金额都</a:t>
              </a:r>
              <a:r>
                <a:rPr lang="zh-CN" altLang="en-US" sz="2000" b="1" dirty="0">
                  <a:solidFill>
                    <a:schemeClr val="accent5"/>
                  </a:solidFill>
                </a:rPr>
                <a:t>必须在月底前偿还</a:t>
              </a:r>
              <a:r>
                <a:rPr lang="zh-CN" altLang="en-US" sz="2000" dirty="0"/>
                <a:t>，否则</a:t>
              </a:r>
              <a:r>
                <a:rPr lang="zh-CN" altLang="en-US" sz="2000" b="1" dirty="0">
                  <a:solidFill>
                    <a:schemeClr val="accent5"/>
                  </a:solidFill>
                </a:rPr>
                <a:t>降低该公司的信用级别</a:t>
              </a:r>
              <a:r>
                <a:rPr lang="zh-CN" altLang="en-US" sz="2000" dirty="0"/>
                <a:t>，不予授信。</a:t>
              </a:r>
              <a:endParaRPr lang="zh-CN" altLang="en-US" sz="2000" dirty="0"/>
            </a:p>
          </p:txBody>
        </p:sp>
      </p:grpSp>
      <p:grpSp>
        <p:nvGrpSpPr>
          <p:cNvPr id="18" name="组合 17"/>
          <p:cNvGrpSpPr/>
          <p:nvPr/>
        </p:nvGrpSpPr>
        <p:grpSpPr>
          <a:xfrm>
            <a:off x="609600" y="4211780"/>
            <a:ext cx="11000509" cy="1870364"/>
            <a:chOff x="609600" y="4211780"/>
            <a:chExt cx="11000509" cy="1870364"/>
          </a:xfrm>
        </p:grpSpPr>
        <p:grpSp>
          <p:nvGrpSpPr>
            <p:cNvPr id="13" name="组合 12"/>
            <p:cNvGrpSpPr/>
            <p:nvPr/>
          </p:nvGrpSpPr>
          <p:grpSpPr>
            <a:xfrm>
              <a:off x="609600" y="4211780"/>
              <a:ext cx="11000509" cy="1870364"/>
              <a:chOff x="609600" y="2147454"/>
              <a:chExt cx="11000509" cy="1870364"/>
            </a:xfrm>
          </p:grpSpPr>
          <p:sp>
            <p:nvSpPr>
              <p:cNvPr id="14" name="矩形 13"/>
              <p:cNvSpPr/>
              <p:nvPr/>
            </p:nvSpPr>
            <p:spPr>
              <a:xfrm>
                <a:off x="609600" y="2147454"/>
                <a:ext cx="11000509" cy="18703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2"/>
              <a:srcRect l="4820" t="39731" r="4820"/>
              <a:stretch>
                <a:fillRect/>
              </a:stretch>
            </p:blipFill>
            <p:spPr>
              <a:xfrm>
                <a:off x="673488" y="2147454"/>
                <a:ext cx="1862137" cy="1862137"/>
              </a:xfrm>
              <a:prstGeom prst="rect">
                <a:avLst/>
              </a:prstGeom>
            </p:spPr>
          </p:pic>
          <p:sp>
            <p:nvSpPr>
              <p:cNvPr id="16" name="矩形 15"/>
              <p:cNvSpPr/>
              <p:nvPr/>
            </p:nvSpPr>
            <p:spPr>
              <a:xfrm>
                <a:off x="2867891" y="2447580"/>
                <a:ext cx="8589818" cy="954107"/>
              </a:xfrm>
              <a:prstGeom prst="rect">
                <a:avLst/>
              </a:prstGeom>
            </p:spPr>
            <p:txBody>
              <a:bodyPr wrap="square">
                <a:spAutoFit/>
              </a:bodyPr>
              <a:lstStyle/>
              <a:p>
                <a:r>
                  <a:rPr lang="zh-CN" altLang="en-US" sz="3600" dirty="0">
                    <a:solidFill>
                      <a:schemeClr val="accent5"/>
                    </a:solidFill>
                    <a:latin typeface="方正粗黑宋简体" panose="02000000000000000000" pitchFamily="2" charset="-122"/>
                    <a:ea typeface="方正粗黑宋简体" panose="02000000000000000000" pitchFamily="2" charset="-122"/>
                  </a:rPr>
                  <a:t>逾期未还</a:t>
                </a:r>
                <a:endParaRPr lang="zh-CN" altLang="en-US" sz="3600" dirty="0">
                  <a:solidFill>
                    <a:schemeClr val="accent5"/>
                  </a:solidFill>
                  <a:latin typeface="方正粗黑宋简体" panose="02000000000000000000" pitchFamily="2" charset="-122"/>
                  <a:ea typeface="方正粗黑宋简体" panose="02000000000000000000" pitchFamily="2" charset="-122"/>
                </a:endParaRPr>
              </a:p>
              <a:p>
                <a:r>
                  <a:rPr lang="zh-CN" altLang="en-US" sz="2000" dirty="0"/>
                  <a:t>如果出现逾期未还的现象，公司有关部门会每周甚至</a:t>
                </a:r>
                <a:r>
                  <a:rPr lang="zh-CN" altLang="en-US" sz="2000" b="1" dirty="0">
                    <a:solidFill>
                      <a:schemeClr val="accent5"/>
                    </a:solidFill>
                  </a:rPr>
                  <a:t>每日进行催收</a:t>
                </a:r>
                <a:r>
                  <a:rPr lang="zh-CN" altLang="en-US" sz="2000" dirty="0"/>
                  <a:t>。 </a:t>
                </a:r>
                <a:endParaRPr lang="zh-CN" altLang="en-US" sz="2000" dirty="0"/>
              </a:p>
            </p:txBody>
          </p:sp>
        </p:grpSp>
        <p:pic>
          <p:nvPicPr>
            <p:cNvPr id="17" name="图片 16"/>
            <p:cNvPicPr>
              <a:picLocks noChangeAspect="1"/>
            </p:cNvPicPr>
            <p:nvPr/>
          </p:nvPicPr>
          <p:blipFill rotWithShape="1">
            <a:blip r:embed="rId3"/>
            <a:srcRect l="16833" r="16833"/>
            <a:stretch>
              <a:fillRect/>
            </a:stretch>
          </p:blipFill>
          <p:spPr>
            <a:xfrm>
              <a:off x="673488" y="4211925"/>
              <a:ext cx="1861200" cy="1861200"/>
            </a:xfrm>
            <a:prstGeom prst="rect">
              <a:avLst/>
            </a:prstGeom>
          </p:spPr>
        </p:pic>
      </p:grpSp>
      <p:sp>
        <p:nvSpPr>
          <p:cNvPr id="27" name="标题 5"/>
          <p:cNvSpPr txBox="1">
            <a:spLocks noChangeArrowheads="1"/>
          </p:cNvSpPr>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4472C4"/>
                </a:solidFill>
                <a:latin typeface="方正粗黑宋简体" panose="02000000000000000000" pitchFamily="2" charset="-122"/>
                <a:ea typeface="方正粗黑宋简体" panose="02000000000000000000" pitchFamily="2" charset="-122"/>
              </a:rPr>
              <a:t>事中控制</a:t>
            </a:r>
            <a:endParaRPr lang="zh-CN" altLang="en-US" dirty="0">
              <a:solidFill>
                <a:srgbClr val="4472C4"/>
              </a:solidFill>
              <a:latin typeface="方正粗黑宋简体" panose="02000000000000000000" pitchFamily="2" charset="-122"/>
              <a:ea typeface="方正粗黑宋简体" panose="02000000000000000000" pitchFamily="2" charset="-122"/>
            </a:endParaRPr>
          </a:p>
        </p:txBody>
      </p:sp>
      <p:sp>
        <p:nvSpPr>
          <p:cNvPr id="28" name="矩形 27"/>
          <p:cNvSpPr/>
          <p:nvPr/>
        </p:nvSpPr>
        <p:spPr>
          <a:xfrm>
            <a:off x="2976994" y="1290424"/>
            <a:ext cx="2366242" cy="461665"/>
          </a:xfrm>
          <a:prstGeom prst="rect">
            <a:avLst/>
          </a:prstGeom>
        </p:spPr>
        <p:txBody>
          <a:bodyPr wrap="square">
            <a:spAutoFit/>
          </a:bodyPr>
          <a:lstStyle/>
          <a:p>
            <a:r>
              <a:rPr lang="zh-CN" altLang="en-US" sz="2400" b="1" dirty="0">
                <a:solidFill>
                  <a:schemeClr val="accent5"/>
                </a:solidFill>
              </a:rPr>
              <a:t>避免坏账的产生</a:t>
            </a:r>
            <a:endParaRPr lang="zh-CN" altLang="en-US" sz="2400" b="1" dirty="0">
              <a:solidFill>
                <a:schemeClr val="accent5"/>
              </a:solidFill>
            </a:endParaRPr>
          </a:p>
        </p:txBody>
      </p:sp>
      <p:sp>
        <p:nvSpPr>
          <p:cNvPr id="2" name="椭圆 1">
            <a:hlinkClick r:id="rId4"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96347" y="2085282"/>
            <a:ext cx="10828891" cy="1136943"/>
            <a:chOff x="596347" y="2085282"/>
            <a:chExt cx="10828891" cy="1136943"/>
          </a:xfrm>
        </p:grpSpPr>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347" y="2085282"/>
              <a:ext cx="4547931" cy="1136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矩形 3"/>
            <p:cNvSpPr/>
            <p:nvPr/>
          </p:nvSpPr>
          <p:spPr>
            <a:xfrm>
              <a:off x="5329238" y="2152487"/>
              <a:ext cx="6096000" cy="400110"/>
            </a:xfrm>
            <a:prstGeom prst="rect">
              <a:avLst/>
            </a:prstGeom>
          </p:spPr>
          <p:txBody>
            <a:bodyPr>
              <a:spAutoFit/>
            </a:bodyPr>
            <a:lstStyle/>
            <a:p>
              <a:r>
                <a:rPr lang="zh-CN" altLang="en-US" sz="2000" b="1" dirty="0">
                  <a:solidFill>
                    <a:schemeClr val="accent1"/>
                  </a:solidFill>
                </a:rPr>
                <a:t>发对账单</a:t>
              </a:r>
              <a:endParaRPr lang="zh-CN" altLang="en-US" sz="2000" dirty="0"/>
            </a:p>
          </p:txBody>
        </p:sp>
        <p:sp>
          <p:nvSpPr>
            <p:cNvPr id="5" name="矩形 4"/>
            <p:cNvSpPr/>
            <p:nvPr/>
          </p:nvSpPr>
          <p:spPr>
            <a:xfrm>
              <a:off x="5329238" y="2570629"/>
              <a:ext cx="6096000" cy="646331"/>
            </a:xfrm>
            <a:prstGeom prst="rect">
              <a:avLst/>
            </a:prstGeom>
          </p:spPr>
          <p:txBody>
            <a:bodyPr>
              <a:spAutoFit/>
            </a:bodyPr>
            <a:lstStyle/>
            <a:p>
              <a:pPr marL="285750" indent="-285750">
                <a:buClr>
                  <a:schemeClr val="accent5"/>
                </a:buClr>
                <a:buFont typeface="Wingdings" panose="05000000000000000000" pitchFamily="2" charset="2"/>
                <a:buChar char="n"/>
              </a:pPr>
              <a:r>
                <a:rPr lang="zh-CN" altLang="en-US" dirty="0"/>
                <a:t>避免因</a:t>
              </a:r>
              <a:r>
                <a:rPr lang="zh-CN" altLang="en-US" dirty="0">
                  <a:solidFill>
                    <a:srgbClr val="5F8BCA"/>
                  </a:solidFill>
                </a:rPr>
                <a:t>客户遗忘</a:t>
              </a:r>
              <a:r>
                <a:rPr lang="zh-CN" altLang="en-US" dirty="0"/>
                <a:t>而引起的应收账款拖欠问题</a:t>
              </a:r>
              <a:endParaRPr lang="en-US" altLang="zh-CN" dirty="0"/>
            </a:p>
            <a:p>
              <a:pPr marL="285750" indent="-285750">
                <a:buClr>
                  <a:schemeClr val="accent5"/>
                </a:buClr>
                <a:buFont typeface="Wingdings" panose="05000000000000000000" pitchFamily="2" charset="2"/>
                <a:buChar char="n"/>
              </a:pPr>
              <a:r>
                <a:rPr lang="zh-CN" altLang="en-US" dirty="0"/>
                <a:t>必要时要求客户付款也显得合乎情理</a:t>
              </a:r>
              <a:endParaRPr lang="zh-CN" altLang="en-US" dirty="0"/>
            </a:p>
          </p:txBody>
        </p:sp>
      </p:grpSp>
      <p:cxnSp>
        <p:nvCxnSpPr>
          <p:cNvPr id="21" name="直接连接符 20"/>
          <p:cNvCxnSpPr/>
          <p:nvPr/>
        </p:nvCxnSpPr>
        <p:spPr>
          <a:xfrm>
            <a:off x="715617" y="3394799"/>
            <a:ext cx="104824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15617" y="5220894"/>
            <a:ext cx="104824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标题 5"/>
          <p:cNvSpPr txBox="1">
            <a:spLocks noChangeArrowheads="1"/>
          </p:cNvSpPr>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4472C4"/>
                </a:solidFill>
                <a:latin typeface="方正粗黑宋简体" panose="02000000000000000000" pitchFamily="2" charset="-122"/>
                <a:ea typeface="方正粗黑宋简体" panose="02000000000000000000" pitchFamily="2" charset="-122"/>
              </a:rPr>
              <a:t>事中控制</a:t>
            </a:r>
            <a:endParaRPr lang="zh-CN" altLang="en-US" dirty="0">
              <a:solidFill>
                <a:srgbClr val="4472C4"/>
              </a:solidFill>
              <a:latin typeface="方正粗黑宋简体" panose="02000000000000000000" pitchFamily="2" charset="-122"/>
              <a:ea typeface="方正粗黑宋简体" panose="02000000000000000000" pitchFamily="2" charset="-122"/>
            </a:endParaRPr>
          </a:p>
        </p:txBody>
      </p:sp>
      <p:sp>
        <p:nvSpPr>
          <p:cNvPr id="29" name="矩形 28"/>
          <p:cNvSpPr/>
          <p:nvPr/>
        </p:nvSpPr>
        <p:spPr>
          <a:xfrm>
            <a:off x="2976994" y="1290424"/>
            <a:ext cx="2366242" cy="461665"/>
          </a:xfrm>
          <a:prstGeom prst="rect">
            <a:avLst/>
          </a:prstGeom>
        </p:spPr>
        <p:txBody>
          <a:bodyPr wrap="square">
            <a:spAutoFit/>
          </a:bodyPr>
          <a:lstStyle/>
          <a:p>
            <a:r>
              <a:rPr lang="zh-CN" altLang="en-US" sz="2400" b="1" dirty="0">
                <a:solidFill>
                  <a:schemeClr val="accent5"/>
                </a:solidFill>
              </a:rPr>
              <a:t>催收体系</a:t>
            </a:r>
            <a:endParaRPr lang="zh-CN" altLang="en-US" sz="2400" b="1" dirty="0">
              <a:solidFill>
                <a:schemeClr val="accent5"/>
              </a:solidFill>
            </a:endParaRPr>
          </a:p>
        </p:txBody>
      </p:sp>
      <p:grpSp>
        <p:nvGrpSpPr>
          <p:cNvPr id="30" name="组合 29"/>
          <p:cNvGrpSpPr/>
          <p:nvPr/>
        </p:nvGrpSpPr>
        <p:grpSpPr>
          <a:xfrm>
            <a:off x="766762" y="3628748"/>
            <a:ext cx="10658476" cy="1408677"/>
            <a:chOff x="766762" y="2085282"/>
            <a:chExt cx="10658476" cy="1408677"/>
          </a:xfrm>
        </p:grpSpPr>
        <p:pic>
          <p:nvPicPr>
            <p:cNvPr id="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 y="2085282"/>
              <a:ext cx="4259434" cy="1333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 name="矩形 31"/>
            <p:cNvSpPr/>
            <p:nvPr/>
          </p:nvSpPr>
          <p:spPr>
            <a:xfrm>
              <a:off x="5329238" y="2152487"/>
              <a:ext cx="6096000" cy="707886"/>
            </a:xfrm>
            <a:prstGeom prst="rect">
              <a:avLst/>
            </a:prstGeom>
          </p:spPr>
          <p:txBody>
            <a:bodyPr>
              <a:spAutoFit/>
            </a:bodyPr>
            <a:lstStyle/>
            <a:p>
              <a:r>
                <a:rPr lang="zh-CN" altLang="en-US" sz="2000" b="1" dirty="0">
                  <a:solidFill>
                    <a:schemeClr val="accent1"/>
                  </a:solidFill>
                </a:rPr>
                <a:t>电话沟通和电子邮件</a:t>
              </a:r>
              <a:endParaRPr lang="zh-CN" altLang="en-US" sz="2000" b="1" dirty="0">
                <a:solidFill>
                  <a:schemeClr val="accent1"/>
                </a:solidFill>
              </a:endParaRPr>
            </a:p>
            <a:p>
              <a:endParaRPr lang="zh-CN" altLang="en-US" sz="2000" dirty="0"/>
            </a:p>
          </p:txBody>
        </p:sp>
        <p:sp>
          <p:nvSpPr>
            <p:cNvPr id="33" name="矩形 32"/>
            <p:cNvSpPr/>
            <p:nvPr/>
          </p:nvSpPr>
          <p:spPr>
            <a:xfrm>
              <a:off x="5329238" y="2570629"/>
              <a:ext cx="6096000" cy="923330"/>
            </a:xfrm>
            <a:prstGeom prst="rect">
              <a:avLst/>
            </a:prstGeom>
          </p:spPr>
          <p:txBody>
            <a:bodyPr>
              <a:spAutoFit/>
            </a:bodyPr>
            <a:lstStyle/>
            <a:p>
              <a:pPr marL="285750" indent="-285750">
                <a:buClr>
                  <a:schemeClr val="accent5"/>
                </a:buClr>
                <a:buFont typeface="Wingdings" panose="05000000000000000000" pitchFamily="2" charset="2"/>
                <a:buChar char="n"/>
              </a:pPr>
              <a:r>
                <a:rPr lang="zh-CN" altLang="en-US" dirty="0"/>
                <a:t>全面了解客户当前状况，效率高，信息获取及时</a:t>
              </a:r>
              <a:endParaRPr lang="zh-CN" altLang="en-US" dirty="0"/>
            </a:p>
            <a:p>
              <a:pPr marL="285750" indent="-285750">
                <a:buClr>
                  <a:schemeClr val="accent5"/>
                </a:buClr>
                <a:buFont typeface="Wingdings" panose="05000000000000000000" pitchFamily="2" charset="2"/>
                <a:buChar char="n"/>
              </a:pPr>
              <a:r>
                <a:rPr lang="zh-CN" altLang="en-US" dirty="0"/>
                <a:t>通过发送电子邮件，以文字的形式向客户明确应收账款事宜，增强账款催收的力度</a:t>
              </a:r>
              <a:endParaRPr lang="zh-CN" altLang="en-US" dirty="0"/>
            </a:p>
          </p:txBody>
        </p:sp>
      </p:grpSp>
      <p:grpSp>
        <p:nvGrpSpPr>
          <p:cNvPr id="34" name="组合 33"/>
          <p:cNvGrpSpPr/>
          <p:nvPr/>
        </p:nvGrpSpPr>
        <p:grpSpPr>
          <a:xfrm>
            <a:off x="596346" y="5290826"/>
            <a:ext cx="10828892" cy="1266572"/>
            <a:chOff x="621919" y="2152487"/>
            <a:chExt cx="10828892" cy="1266572"/>
          </a:xfrm>
        </p:grpSpPr>
        <p:pic>
          <p:nvPicPr>
            <p:cNvPr id="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19" y="2152487"/>
              <a:ext cx="4349749" cy="1266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 name="矩形 35"/>
            <p:cNvSpPr/>
            <p:nvPr/>
          </p:nvSpPr>
          <p:spPr>
            <a:xfrm>
              <a:off x="5329238" y="2152487"/>
              <a:ext cx="6096000" cy="1015663"/>
            </a:xfrm>
            <a:prstGeom prst="rect">
              <a:avLst/>
            </a:prstGeom>
          </p:spPr>
          <p:txBody>
            <a:bodyPr>
              <a:spAutoFit/>
            </a:bodyPr>
            <a:lstStyle/>
            <a:p>
              <a:r>
                <a:rPr lang="zh-CN" altLang="en-US" sz="2000" b="1" dirty="0">
                  <a:solidFill>
                    <a:schemeClr val="accent1"/>
                  </a:solidFill>
                </a:rPr>
                <a:t>访问客户</a:t>
              </a:r>
              <a:endParaRPr lang="zh-CN" altLang="en-US" sz="2000" b="1" dirty="0">
                <a:solidFill>
                  <a:schemeClr val="accent1"/>
                </a:solidFill>
              </a:endParaRPr>
            </a:p>
            <a:p>
              <a:endParaRPr lang="zh-CN" altLang="en-US" sz="2000" b="1" dirty="0">
                <a:solidFill>
                  <a:schemeClr val="accent1"/>
                </a:solidFill>
              </a:endParaRPr>
            </a:p>
            <a:p>
              <a:endParaRPr lang="zh-CN" altLang="en-US" sz="2000" dirty="0"/>
            </a:p>
          </p:txBody>
        </p:sp>
        <p:sp>
          <p:nvSpPr>
            <p:cNvPr id="37" name="矩形 36"/>
            <p:cNvSpPr/>
            <p:nvPr/>
          </p:nvSpPr>
          <p:spPr>
            <a:xfrm>
              <a:off x="5354811" y="2661101"/>
              <a:ext cx="6096000" cy="369332"/>
            </a:xfrm>
            <a:prstGeom prst="rect">
              <a:avLst/>
            </a:prstGeom>
          </p:spPr>
          <p:txBody>
            <a:bodyPr>
              <a:spAutoFit/>
            </a:bodyPr>
            <a:lstStyle/>
            <a:p>
              <a:pPr marL="285750" indent="-285750">
                <a:buClr>
                  <a:schemeClr val="accent5"/>
                </a:buClr>
                <a:buFont typeface="Wingdings" panose="05000000000000000000" pitchFamily="2" charset="2"/>
                <a:buChar char="n"/>
              </a:pPr>
              <a:r>
                <a:rPr lang="zh-CN" altLang="en-US" dirty="0"/>
                <a:t>对于重点客户，派公司内的专门人员</a:t>
              </a:r>
              <a:r>
                <a:rPr lang="zh-CN" altLang="en-US" dirty="0">
                  <a:solidFill>
                    <a:srgbClr val="5F8BCA"/>
                  </a:solidFill>
                </a:rPr>
                <a:t>定期拜访</a:t>
              </a:r>
              <a:endParaRPr lang="zh-CN" altLang="en-US" dirty="0">
                <a:solidFill>
                  <a:srgbClr val="5F8BCA"/>
                </a:solidFill>
              </a:endParaRPr>
            </a:p>
          </p:txBody>
        </p:sp>
      </p:grpSp>
      <p:sp>
        <p:nvSpPr>
          <p:cNvPr id="2" name="椭圆 1">
            <a:hlinkClick r:id="rId4"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12"/>
                                        </p:tgtEl>
                                        <p:attrNameLst>
                                          <p:attrName>style.opacity</p:attrName>
                                        </p:attrNameLst>
                                      </p:cBhvr>
                                      <p:to>
                                        <p:strVal val="0.5"/>
                                      </p:to>
                                    </p:set>
                                    <p:animEffect filter="image" prLst="opacity: 0.5">
                                      <p:cBhvr rctx="IE">
                                        <p:cTn id="12" dur="indefinite"/>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rctx="PPT">
                                        <p:cTn id="21" dur="indefinite"/>
                                        <p:tgtEl>
                                          <p:spTgt spid="30"/>
                                        </p:tgtEl>
                                        <p:attrNameLst>
                                          <p:attrName>style.opacity</p:attrName>
                                        </p:attrNameLst>
                                      </p:cBhvr>
                                      <p:to>
                                        <p:strVal val="0.5"/>
                                      </p:to>
                                    </p:set>
                                    <p:animEffect filter="image" prLst="opacity: 0.5">
                                      <p:cBhvr rctx="IE">
                                        <p:cTn id="22" dur="indefinite"/>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34"/>
                                        </p:tgtEl>
                                        <p:attrNameLst>
                                          <p:attrName>style.opacity</p:attrName>
                                        </p:attrNameLst>
                                      </p:cBhvr>
                                      <p:to>
                                        <p:strVal val="0.5"/>
                                      </p:to>
                                    </p:set>
                                    <p:animEffect filter="image" prLst="opacity: 0.5">
                                      <p:cBhvr rctx="IE">
                                        <p:cTn id="32"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87846" y="3399594"/>
            <a:ext cx="8548255" cy="3050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90"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1" name="矩形 12"/>
          <p:cNvSpPr>
            <a:spLocks noChangeArrowheads="1"/>
          </p:cNvSpPr>
          <p:nvPr/>
        </p:nvSpPr>
        <p:spPr bwMode="auto">
          <a:xfrm>
            <a:off x="-14288" y="0"/>
            <a:ext cx="12204701"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2292"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3751"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本占位符 6"/>
          <p:cNvSpPr>
            <a:spLocks noGrp="1" noChangeArrowheads="1"/>
          </p:cNvSpPr>
          <p:nvPr>
            <p:ph sz="quarter" idx="4294967295"/>
          </p:nvPr>
        </p:nvSpPr>
        <p:spPr bwMode="auto">
          <a:xfrm>
            <a:off x="552450" y="2174876"/>
            <a:ext cx="11087100" cy="10110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70000"/>
              </a:lnSpc>
              <a:buClr>
                <a:srgbClr val="B3C6E7"/>
              </a:buClr>
              <a:buSzPct val="50000"/>
              <a:buFont typeface="Wingdings" panose="05000000000000000000" pitchFamily="2" charset="2"/>
              <a:buChar char="n"/>
            </a:pPr>
            <a:r>
              <a:rPr lang="zh-CN" altLang="en-US" b="1" dirty="0">
                <a:solidFill>
                  <a:schemeClr val="accent5"/>
                </a:solidFill>
              </a:rPr>
              <a:t>对于突发事件的处理</a:t>
            </a:r>
            <a:endParaRPr lang="zh-CN" altLang="en-US" b="1" dirty="0">
              <a:solidFill>
                <a:schemeClr val="accent5"/>
              </a:solidFill>
            </a:endParaRPr>
          </a:p>
          <a:p>
            <a:pPr marL="457200" indent="-457200">
              <a:buClr>
                <a:srgbClr val="B3C6E7"/>
              </a:buClr>
              <a:buSzPct val="50000"/>
              <a:buFont typeface="Wingdings" panose="05000000000000000000" pitchFamily="2" charset="2"/>
              <a:buNone/>
            </a:pPr>
            <a:r>
              <a:rPr lang="zh-CN" altLang="en-US" sz="2000" dirty="0"/>
              <a:t>      为了应对客户公司可能出现的突发财务问题，公司会对客户</a:t>
            </a:r>
            <a:r>
              <a:rPr lang="zh-CN" altLang="en-US" sz="2000" b="1" dirty="0">
                <a:solidFill>
                  <a:schemeClr val="accent5"/>
                </a:solidFill>
              </a:rPr>
              <a:t>进行专门的评估</a:t>
            </a:r>
            <a:r>
              <a:rPr lang="zh-CN" altLang="en-US" sz="2000" dirty="0"/>
              <a:t>，分析财务问题的主要原因，并提供相应的帮助。      </a:t>
            </a:r>
            <a:endParaRPr lang="zh-CN" altLang="en-US" sz="2000" dirty="0"/>
          </a:p>
          <a:p>
            <a:pPr marL="457200" indent="-457200">
              <a:buClr>
                <a:srgbClr val="B3C6E7"/>
              </a:buClr>
              <a:buSzPct val="50000"/>
              <a:buFont typeface="Wingdings" panose="05000000000000000000" pitchFamily="2" charset="2"/>
              <a:buNone/>
            </a:pPr>
            <a:r>
              <a:rPr lang="zh-CN" altLang="en-US" sz="2000" dirty="0"/>
              <a:t>      </a:t>
            </a:r>
            <a:endParaRPr lang="zh-CN" altLang="en-US" sz="2000" dirty="0"/>
          </a:p>
        </p:txBody>
      </p:sp>
      <p:grpSp>
        <p:nvGrpSpPr>
          <p:cNvPr id="7" name="组合 6"/>
          <p:cNvGrpSpPr/>
          <p:nvPr/>
        </p:nvGrpSpPr>
        <p:grpSpPr>
          <a:xfrm>
            <a:off x="1927323" y="3577976"/>
            <a:ext cx="8770117" cy="2461700"/>
            <a:chOff x="1423107" y="3475818"/>
            <a:chExt cx="9296039" cy="2461700"/>
          </a:xfrm>
        </p:grpSpPr>
        <p:sp>
          <p:nvSpPr>
            <p:cNvPr id="2" name="矩形 1"/>
            <p:cNvSpPr/>
            <p:nvPr/>
          </p:nvSpPr>
          <p:spPr>
            <a:xfrm>
              <a:off x="1658273" y="3475818"/>
              <a:ext cx="9060873" cy="2461700"/>
            </a:xfrm>
            <a:prstGeom prst="rect">
              <a:avLst/>
            </a:prstGeom>
          </p:spPr>
          <p:txBody>
            <a:bodyPr wrap="square">
              <a:spAutoFit/>
            </a:bodyPr>
            <a:lstStyle/>
            <a:p>
              <a:pPr>
                <a:lnSpc>
                  <a:spcPct val="200000"/>
                </a:lnSpc>
                <a:buClr>
                  <a:srgbClr val="B3C6E7"/>
                </a:buClr>
                <a:buSzPct val="50000"/>
              </a:pPr>
              <a:r>
                <a:rPr lang="zh-CN" altLang="en-US" sz="2000" dirty="0"/>
                <a:t>销售不畅：派销售部和市场部，协助客户加大分销和进行促销。   </a:t>
              </a:r>
              <a:endParaRPr lang="zh-CN" altLang="en-US" sz="2000" dirty="0"/>
            </a:p>
            <a:p>
              <a:pPr>
                <a:lnSpc>
                  <a:spcPct val="200000"/>
                </a:lnSpc>
                <a:buClr>
                  <a:srgbClr val="B3C6E7"/>
                </a:buClr>
                <a:buSzPct val="50000"/>
              </a:pPr>
              <a:r>
                <a:rPr lang="zh-CN" altLang="en-US" sz="2000" dirty="0"/>
                <a:t>账款无法收回：帮助客户催收货款。</a:t>
              </a:r>
              <a:endParaRPr lang="zh-CN" altLang="en-US" sz="2000" dirty="0"/>
            </a:p>
            <a:p>
              <a:pPr>
                <a:lnSpc>
                  <a:spcPct val="200000"/>
                </a:lnSpc>
                <a:buClr>
                  <a:srgbClr val="B3C6E7"/>
                </a:buClr>
                <a:buSzPct val="50000"/>
              </a:pPr>
              <a:r>
                <a:rPr lang="zh-CN" altLang="en-US" sz="2000" dirty="0"/>
                <a:t>需要进行融资：帮助客户引入投资人，进行股权改革。</a:t>
              </a:r>
              <a:endParaRPr lang="en-US" altLang="zh-CN" sz="2000" dirty="0"/>
            </a:p>
            <a:p>
              <a:pPr>
                <a:lnSpc>
                  <a:spcPct val="200000"/>
                </a:lnSpc>
                <a:buClr>
                  <a:srgbClr val="B3C6E7"/>
                </a:buClr>
                <a:buSzPct val="50000"/>
              </a:pPr>
              <a:r>
                <a:rPr lang="zh-CN" altLang="en-US" sz="2000" dirty="0"/>
                <a:t>其他原因：帮助客户走出困境</a:t>
              </a:r>
              <a:r>
                <a:rPr lang="en-US" altLang="zh-CN" sz="2000" dirty="0"/>
                <a:t>,</a:t>
              </a:r>
              <a:r>
                <a:rPr lang="zh-CN" altLang="en-US" sz="2000" dirty="0"/>
                <a:t>，进行债务重组。</a:t>
              </a:r>
              <a:endParaRPr lang="zh-CN" altLang="en-US" sz="2000" dirty="0"/>
            </a:p>
          </p:txBody>
        </p:sp>
        <p:cxnSp>
          <p:nvCxnSpPr>
            <p:cNvPr id="5" name="直接连接符 4"/>
            <p:cNvCxnSpPr/>
            <p:nvPr/>
          </p:nvCxnSpPr>
          <p:spPr>
            <a:xfrm>
              <a:off x="1423107" y="4110470"/>
              <a:ext cx="73429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423108" y="4706668"/>
              <a:ext cx="73429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1955899" y="5492441"/>
            <a:ext cx="692748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标题 5"/>
          <p:cNvSpPr txBox="1">
            <a:spLocks noChangeArrowheads="1"/>
          </p:cNvSpPr>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4472C4"/>
                </a:solidFill>
                <a:latin typeface="方正粗黑宋简体" panose="02000000000000000000" pitchFamily="2" charset="-122"/>
                <a:ea typeface="方正粗黑宋简体" panose="02000000000000000000" pitchFamily="2" charset="-122"/>
              </a:rPr>
              <a:t>事中控制</a:t>
            </a:r>
            <a:endParaRPr lang="zh-CN" altLang="en-US" dirty="0">
              <a:solidFill>
                <a:srgbClr val="4472C4"/>
              </a:solidFill>
              <a:latin typeface="方正粗黑宋简体" panose="02000000000000000000" pitchFamily="2" charset="-122"/>
              <a:ea typeface="方正粗黑宋简体" panose="02000000000000000000" pitchFamily="2" charset="-122"/>
            </a:endParaRPr>
          </a:p>
        </p:txBody>
      </p:sp>
      <p:sp>
        <p:nvSpPr>
          <p:cNvPr id="3" name="椭圆 2">
            <a:hlinkClick r:id="rId2" action="ppaction://hlinksldjump"/>
          </p:cNvPr>
          <p:cNvSpPr/>
          <p:nvPr/>
        </p:nvSpPr>
        <p:spPr>
          <a:xfrm>
            <a:off x="1139698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1651" y="1864573"/>
            <a:ext cx="11343986" cy="45529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87031" y="4090248"/>
            <a:ext cx="5222510" cy="1443793"/>
          </a:xfrm>
          <a:prstGeom prst="rect">
            <a:avLst/>
          </a:prstGeom>
        </p:spPr>
        <p:txBody>
          <a:bodyPr wrap="square">
            <a:spAutoFit/>
          </a:bodyPr>
          <a:lstStyle/>
          <a:p>
            <a:pPr marL="285750" indent="-285750" algn="just">
              <a:lnSpc>
                <a:spcPct val="150000"/>
              </a:lnSpc>
              <a:spcBef>
                <a:spcPts val="1200"/>
              </a:spcBef>
              <a:buFont typeface="Arial" panose="020B0604020202020204" pitchFamily="34" charset="0"/>
              <a:buChar char="•"/>
            </a:pPr>
            <a:r>
              <a:rPr lang="zh-CN" altLang="en-US" b="1" dirty="0">
                <a:solidFill>
                  <a:schemeClr val="accent5"/>
                </a:solidFill>
              </a:rPr>
              <a:t>一个季度</a:t>
            </a:r>
            <a:r>
              <a:rPr lang="zh-CN" altLang="en-US" dirty="0"/>
              <a:t>仍未偿还的现象，就开始计提坏账准备。一年期的坏账计提率规定为 </a:t>
            </a:r>
            <a:r>
              <a:rPr lang="en-US" altLang="zh-CN" b="1" dirty="0">
                <a:solidFill>
                  <a:schemeClr val="accent5"/>
                </a:solidFill>
              </a:rPr>
              <a:t>80%</a:t>
            </a:r>
            <a:r>
              <a:rPr lang="zh-CN" altLang="en-US" dirty="0"/>
              <a:t>。</a:t>
            </a:r>
            <a:endParaRPr lang="en-US" altLang="zh-CN" dirty="0"/>
          </a:p>
          <a:p>
            <a:pPr marL="285750" indent="-285750" algn="just">
              <a:lnSpc>
                <a:spcPct val="150000"/>
              </a:lnSpc>
              <a:spcBef>
                <a:spcPts val="1200"/>
              </a:spcBef>
              <a:buFont typeface="Arial" panose="020B0604020202020204" pitchFamily="34" charset="0"/>
              <a:buChar char="•"/>
            </a:pPr>
            <a:r>
              <a:rPr lang="zh-CN" altLang="en-US" dirty="0"/>
              <a:t>加强对</a:t>
            </a:r>
            <a:r>
              <a:rPr lang="zh-CN" altLang="en-US" b="1" dirty="0">
                <a:solidFill>
                  <a:schemeClr val="accent5"/>
                </a:solidFill>
              </a:rPr>
              <a:t>应收账款的跟踪管理</a:t>
            </a:r>
            <a:r>
              <a:rPr lang="zh-CN" altLang="en-US" dirty="0"/>
              <a:t>。</a:t>
            </a:r>
            <a:endParaRPr lang="zh-CN" altLang="en-US" dirty="0"/>
          </a:p>
        </p:txBody>
      </p:sp>
      <p:sp>
        <p:nvSpPr>
          <p:cNvPr id="5" name="矩形 4"/>
          <p:cNvSpPr/>
          <p:nvPr/>
        </p:nvSpPr>
        <p:spPr>
          <a:xfrm>
            <a:off x="738333" y="3417290"/>
            <a:ext cx="3877985" cy="584775"/>
          </a:xfrm>
          <a:prstGeom prst="rect">
            <a:avLst/>
          </a:prstGeom>
        </p:spPr>
        <p:txBody>
          <a:bodyPr wrap="none">
            <a:spAutoFit/>
          </a:bodyPr>
          <a:lstStyle/>
          <a:p>
            <a:r>
              <a:rPr lang="zh-CN" altLang="en-US" sz="3200" dirty="0">
                <a:solidFill>
                  <a:schemeClr val="accent5"/>
                </a:solidFill>
                <a:latin typeface="方正粗黑宋简体" panose="02000000000000000000" pitchFamily="2" charset="-122"/>
                <a:ea typeface="方正粗黑宋简体" panose="02000000000000000000" pitchFamily="2" charset="-122"/>
              </a:rPr>
              <a:t>季度计提</a:t>
            </a:r>
            <a:r>
              <a:rPr lang="en-US" altLang="zh-CN" sz="3200" dirty="0">
                <a:solidFill>
                  <a:schemeClr val="accent5"/>
                </a:solidFill>
                <a:latin typeface="方正粗黑宋简体" panose="02000000000000000000" pitchFamily="2" charset="-122"/>
                <a:ea typeface="方正粗黑宋简体" panose="02000000000000000000" pitchFamily="2" charset="-122"/>
              </a:rPr>
              <a:t>·</a:t>
            </a:r>
            <a:r>
              <a:rPr lang="zh-CN" altLang="en-US" sz="3200" dirty="0">
                <a:solidFill>
                  <a:schemeClr val="accent5"/>
                </a:solidFill>
                <a:latin typeface="方正粗黑宋简体" panose="02000000000000000000" pitchFamily="2" charset="-122"/>
                <a:ea typeface="方正粗黑宋简体" panose="02000000000000000000" pitchFamily="2" charset="-122"/>
              </a:rPr>
              <a:t>动态监控</a:t>
            </a:r>
            <a:endParaRPr lang="zh-CN" altLang="en-US" sz="3200" dirty="0">
              <a:solidFill>
                <a:schemeClr val="accent5"/>
              </a:solidFill>
              <a:latin typeface="方正粗黑宋简体" panose="02000000000000000000" pitchFamily="2" charset="-122"/>
              <a:ea typeface="方正粗黑宋简体" panose="020000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7992" y="2474051"/>
            <a:ext cx="5209677" cy="3345273"/>
          </a:xfrm>
          <a:prstGeom prst="rect">
            <a:avLst/>
          </a:prstGeom>
        </p:spPr>
      </p:pic>
      <p:sp>
        <p:nvSpPr>
          <p:cNvPr id="7"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4472C4"/>
                </a:solidFill>
                <a:latin typeface="方正粗黑宋简体" panose="02000000000000000000" pitchFamily="2" charset="-122"/>
                <a:ea typeface="方正粗黑宋简体" panose="02000000000000000000" pitchFamily="2" charset="-122"/>
              </a:rPr>
              <a:t>事后控制</a:t>
            </a:r>
            <a:endParaRPr lang="zh-CN" altLang="en-US" dirty="0">
              <a:solidFill>
                <a:srgbClr val="4472C4"/>
              </a:solidFill>
              <a:latin typeface="方正粗黑宋简体" panose="02000000000000000000" pitchFamily="2" charset="-122"/>
              <a:ea typeface="方正粗黑宋简体" panose="02000000000000000000" pitchFamily="2" charset="-122"/>
            </a:endParaRPr>
          </a:p>
        </p:txBody>
      </p:sp>
      <p:sp>
        <p:nvSpPr>
          <p:cNvPr id="9" name="矩形 8"/>
          <p:cNvSpPr/>
          <p:nvPr/>
        </p:nvSpPr>
        <p:spPr>
          <a:xfrm>
            <a:off x="2976994" y="1290424"/>
            <a:ext cx="2366242" cy="461665"/>
          </a:xfrm>
          <a:prstGeom prst="rect">
            <a:avLst/>
          </a:prstGeom>
        </p:spPr>
        <p:txBody>
          <a:bodyPr wrap="square">
            <a:spAutoFit/>
          </a:bodyPr>
          <a:lstStyle/>
          <a:p>
            <a:r>
              <a:rPr lang="zh-CN" altLang="en-US" sz="2400" b="1" dirty="0">
                <a:solidFill>
                  <a:schemeClr val="accent5"/>
                </a:solidFill>
              </a:rPr>
              <a:t>坏账损失确认</a:t>
            </a:r>
            <a:endParaRPr lang="zh-CN" altLang="en-US" sz="2400" b="1" dirty="0">
              <a:solidFill>
                <a:schemeClr val="accent5"/>
              </a:solidFill>
            </a:endParaRPr>
          </a:p>
        </p:txBody>
      </p:sp>
      <p:sp>
        <p:nvSpPr>
          <p:cNvPr id="6" name="椭圆 5">
            <a:hlinkClick r:id="rId2"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860233"/>
            <a:ext cx="9144000" cy="2387600"/>
          </a:xfrm>
        </p:spPr>
        <p:txBody>
          <a:bodyPr/>
          <a:lstStyle/>
          <a:p>
            <a:r>
              <a:rPr lang="zh-CN" altLang="en-US">
                <a:solidFill>
                  <a:schemeClr val="accent1"/>
                </a:solidFill>
                <a:effectLst>
                  <a:outerShdw blurRad="38100" dist="25400" dir="5400000" algn="ctr" rotWithShape="0">
                    <a:srgbClr val="6E747A">
                      <a:alpha val="43000"/>
                    </a:srgbClr>
                  </a:outerShdw>
                </a:effectLst>
                <a:latin typeface="+mj-ea"/>
                <a:cs typeface="+mj-ea"/>
              </a:rPr>
              <a:t>四</a:t>
            </a:r>
            <a:r>
              <a:rPr lang="en-US" altLang="zh-CN">
                <a:solidFill>
                  <a:schemeClr val="accent1"/>
                </a:solidFill>
                <a:effectLst>
                  <a:outerShdw blurRad="38100" dist="25400" dir="5400000" algn="ctr" rotWithShape="0">
                    <a:srgbClr val="6E747A">
                      <a:alpha val="43000"/>
                    </a:srgbClr>
                  </a:outerShdw>
                </a:effectLst>
                <a:latin typeface="+mj-ea"/>
                <a:cs typeface="+mj-ea"/>
              </a:rPr>
              <a:t>.</a:t>
            </a:r>
            <a:r>
              <a:rPr lang="zh-CN" altLang="en-US">
                <a:solidFill>
                  <a:schemeClr val="accent1"/>
                </a:solidFill>
                <a:effectLst>
                  <a:outerShdw blurRad="38100" dist="25400" dir="5400000" algn="ctr" rotWithShape="0">
                    <a:srgbClr val="6E747A">
                      <a:alpha val="43000"/>
                    </a:srgbClr>
                  </a:outerShdw>
                </a:effectLst>
                <a:latin typeface="+mj-ea"/>
                <a:cs typeface="+mj-ea"/>
              </a:rPr>
              <a:t>问题解决</a:t>
            </a:r>
            <a:endParaRPr lang="zh-CN" altLang="en-US">
              <a:solidFill>
                <a:schemeClr val="accent1"/>
              </a:solidFill>
              <a:effectLst>
                <a:outerShdw blurRad="38100" dist="25400" dir="5400000" algn="ctr" rotWithShape="0">
                  <a:srgbClr val="6E747A">
                    <a:alpha val="43000"/>
                  </a:srgbClr>
                </a:outerShdw>
              </a:effectLst>
              <a:latin typeface="+mj-ea"/>
              <a:cs typeface="+mj-ea"/>
            </a:endParaRPr>
          </a:p>
        </p:txBody>
      </p:sp>
      <p:sp>
        <p:nvSpPr>
          <p:cNvPr id="6" name="椭圆 5">
            <a:hlinkClick r:id="rId1"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1" name="矩形 12"/>
          <p:cNvSpPr>
            <a:spLocks noChangeArrowheads="1"/>
          </p:cNvSpPr>
          <p:nvPr/>
        </p:nvSpPr>
        <p:spPr bwMode="auto">
          <a:xfrm>
            <a:off x="-14288" y="0"/>
            <a:ext cx="12204701"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2292"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3751"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solidFill>
                  <a:srgbClr val="4472C4"/>
                </a:solidFill>
              </a:rPr>
              <a:t>危机解除</a:t>
            </a:r>
            <a:endParaRPr lang="zh-CN" altLang="en-US">
              <a:solidFill>
                <a:srgbClr val="4472C4"/>
              </a:solidFill>
            </a:endParaRPr>
          </a:p>
        </p:txBody>
      </p:sp>
      <p:sp>
        <p:nvSpPr>
          <p:cNvPr id="12294" name="文本占位符 6"/>
          <p:cNvSpPr>
            <a:spLocks noGrp="1" noChangeArrowheads="1"/>
          </p:cNvSpPr>
          <p:nvPr>
            <p:ph sz="quarter" idx="4294967295"/>
          </p:nvPr>
        </p:nvSpPr>
        <p:spPr bwMode="auto">
          <a:xfrm>
            <a:off x="633730" y="2001521"/>
            <a:ext cx="11087100" cy="10110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70000"/>
              </a:lnSpc>
              <a:buClr>
                <a:srgbClr val="B3C6E7"/>
              </a:buClr>
              <a:buSzPct val="50000"/>
              <a:buFont typeface="Wingdings" panose="05000000000000000000" pitchFamily="2" charset="2"/>
              <a:buChar char="n"/>
            </a:pPr>
            <a:r>
              <a:rPr lang="zh-CN" altLang="en-US" sz="2000" dirty="0"/>
              <a:t>一个晴朗的早晨，王经理迎着阳光走进了自己的办公室，张经理同样已经抱</a:t>
            </a:r>
            <a:endParaRPr lang="zh-CN" altLang="en-US" sz="2000" dirty="0"/>
          </a:p>
          <a:p>
            <a:pPr marL="457200" indent="-457200">
              <a:lnSpc>
                <a:spcPct val="70000"/>
              </a:lnSpc>
              <a:buClr>
                <a:srgbClr val="B3C6E7"/>
              </a:buClr>
              <a:buSzPct val="50000"/>
              <a:buFont typeface="Wingdings" panose="05000000000000000000" pitchFamily="2" charset="2"/>
              <a:buChar char="n"/>
            </a:pPr>
            <a:r>
              <a:rPr lang="zh-CN" altLang="en-US" sz="2000" dirty="0"/>
              <a:t>着资料在等他，“王经理，这是今年的财务报告，请您过目。”</a:t>
            </a:r>
            <a:endParaRPr lang="zh-CN" altLang="en-US" sz="2000" dirty="0"/>
          </a:p>
        </p:txBody>
      </p:sp>
      <p:sp>
        <p:nvSpPr>
          <p:cNvPr id="4" name="文本框 3"/>
          <p:cNvSpPr txBox="1"/>
          <p:nvPr/>
        </p:nvSpPr>
        <p:spPr>
          <a:xfrm>
            <a:off x="729615" y="3346450"/>
            <a:ext cx="4755515" cy="2584450"/>
          </a:xfrm>
          <a:prstGeom prst="rect">
            <a:avLst/>
          </a:prstGeom>
          <a:noFill/>
        </p:spPr>
        <p:txBody>
          <a:bodyPr wrap="square" rtlCol="0">
            <a:spAutoFit/>
          </a:bodyPr>
          <a:lstStyle/>
          <a:p>
            <a:r>
              <a:rPr lang="zh-CN" altLang="en-US" dirty="0">
                <a:solidFill>
                  <a:schemeClr val="accent1"/>
                </a:solidFill>
                <a:effectLst>
                  <a:outerShdw blurRad="38100" dist="25400" dir="5400000" algn="ctr" rotWithShape="0">
                    <a:srgbClr val="6E747A">
                      <a:alpha val="43000"/>
                    </a:srgbClr>
                  </a:outerShdw>
                </a:effectLst>
              </a:rPr>
              <a:t>公司的盈利能力显著提高</a:t>
            </a:r>
            <a:endParaRPr lang="zh-CN" altLang="en-US" dirty="0"/>
          </a:p>
          <a:p>
            <a:endParaRPr lang="zh-CN" altLang="en-US" dirty="0"/>
          </a:p>
          <a:p>
            <a:r>
              <a:rPr lang="zh-CN" altLang="en-US" dirty="0"/>
              <a:t>2016 年 M 照明实现了转亏为盈，</a:t>
            </a:r>
            <a:r>
              <a:rPr lang="zh-CN" altLang="en-US" b="1" u="sng" dirty="0"/>
              <a:t>净利润</a:t>
            </a:r>
            <a:r>
              <a:rPr lang="zh-CN" altLang="en-US" dirty="0"/>
              <a:t>达到了</a:t>
            </a:r>
            <a:r>
              <a:rPr lang="zh-CN" altLang="en-US" dirty="0">
                <a:solidFill>
                  <a:schemeClr val="accent1"/>
                </a:solidFill>
                <a:effectLst>
                  <a:outerShdw blurRad="38100" dist="25400" dir="5400000" algn="ctr" rotWithShape="0">
                    <a:srgbClr val="6E747A">
                      <a:alpha val="43000"/>
                    </a:srgbClr>
                  </a:outerShdw>
                </a:effectLst>
              </a:rPr>
              <a:t>11 百万元</a:t>
            </a:r>
            <a:r>
              <a:rPr lang="zh-CN" altLang="en-US" dirty="0"/>
              <a:t>。</a:t>
            </a:r>
            <a:endParaRPr lang="zh-CN" altLang="en-US" dirty="0"/>
          </a:p>
          <a:p>
            <a:r>
              <a:rPr lang="zh-CN" altLang="en-US" b="1" u="sng" dirty="0"/>
              <a:t>营业收入</a:t>
            </a:r>
            <a:r>
              <a:rPr lang="zh-CN" altLang="en-US" dirty="0"/>
              <a:t>为 </a:t>
            </a:r>
            <a:r>
              <a:rPr lang="zh-CN" altLang="en-US" dirty="0">
                <a:solidFill>
                  <a:schemeClr val="accent1"/>
                </a:solidFill>
                <a:effectLst>
                  <a:outerShdw blurRad="38100" dist="25400" dir="5400000" algn="ctr" rotWithShape="0">
                    <a:srgbClr val="6E747A">
                      <a:alpha val="43000"/>
                    </a:srgbClr>
                  </a:outerShdw>
                </a:effectLst>
              </a:rPr>
              <a:t>393 百万元</a:t>
            </a:r>
            <a:r>
              <a:rPr lang="zh-CN" altLang="en-US" dirty="0"/>
              <a:t>，比去年同期增长了 </a:t>
            </a:r>
            <a:r>
              <a:rPr lang="zh-CN" altLang="en-US" dirty="0">
                <a:solidFill>
                  <a:schemeClr val="accent1"/>
                </a:solidFill>
                <a:effectLst>
                  <a:outerShdw blurRad="38100" dist="25400" dir="5400000" algn="ctr" rotWithShape="0">
                    <a:srgbClr val="6E747A">
                      <a:alpha val="43000"/>
                    </a:srgbClr>
                  </a:outerShdw>
                </a:effectLst>
              </a:rPr>
              <a:t>2.90%。</a:t>
            </a:r>
            <a:endParaRPr lang="zh-CN" altLang="en-US" dirty="0"/>
          </a:p>
          <a:p>
            <a:r>
              <a:rPr lang="zh-CN" altLang="en-US" b="1" u="sng" dirty="0"/>
              <a:t>流动资产</a:t>
            </a:r>
            <a:r>
              <a:rPr lang="zh-CN" altLang="en-US" dirty="0"/>
              <a:t>比去年同期增长了 </a:t>
            </a:r>
            <a:r>
              <a:rPr lang="zh-CN" altLang="en-US" dirty="0">
                <a:solidFill>
                  <a:schemeClr val="accent1"/>
                </a:solidFill>
                <a:effectLst>
                  <a:outerShdw blurRad="38100" dist="25400" dir="5400000" algn="ctr" rotWithShape="0">
                    <a:srgbClr val="6E747A">
                      <a:alpha val="43000"/>
                    </a:srgbClr>
                  </a:outerShdw>
                </a:effectLst>
              </a:rPr>
              <a:t>60.83%</a:t>
            </a:r>
            <a:r>
              <a:rPr lang="zh-CN" altLang="en-US" dirty="0"/>
              <a:t>，达到 </a:t>
            </a:r>
            <a:r>
              <a:rPr lang="zh-CN" altLang="en-US" dirty="0">
                <a:solidFill>
                  <a:schemeClr val="accent1"/>
                </a:solidFill>
                <a:effectLst>
                  <a:outerShdw blurRad="38100" dist="25400" dir="5400000" algn="ctr" rotWithShape="0">
                    <a:srgbClr val="6E747A">
                      <a:alpha val="43000"/>
                    </a:srgbClr>
                  </a:outerShdw>
                </a:effectLst>
              </a:rPr>
              <a:t>277 百万元。</a:t>
            </a:r>
            <a:endParaRPr lang="zh-CN" altLang="en-US" dirty="0"/>
          </a:p>
          <a:p>
            <a:r>
              <a:rPr lang="zh-CN" altLang="en-US" dirty="0"/>
              <a:t>公司</a:t>
            </a:r>
            <a:r>
              <a:rPr lang="zh-CN" altLang="en-US" b="1" u="sng" dirty="0"/>
              <a:t>总资产</a:t>
            </a:r>
            <a:r>
              <a:rPr lang="zh-CN" altLang="en-US" dirty="0"/>
              <a:t>已经达到 </a:t>
            </a:r>
            <a:r>
              <a:rPr lang="zh-CN" altLang="en-US" dirty="0">
                <a:solidFill>
                  <a:schemeClr val="accent1"/>
                </a:solidFill>
                <a:effectLst>
                  <a:outerShdw blurRad="38100" dist="25400" dir="5400000" algn="ctr" rotWithShape="0">
                    <a:srgbClr val="6E747A">
                      <a:alpha val="43000"/>
                    </a:srgbClr>
                  </a:outerShdw>
                </a:effectLst>
              </a:rPr>
              <a:t>356 百万元</a:t>
            </a:r>
            <a:r>
              <a:rPr lang="zh-CN" altLang="en-US" dirty="0"/>
              <a:t>。</a:t>
            </a:r>
            <a:endParaRPr lang="zh-CN" altLang="en-US" dirty="0"/>
          </a:p>
        </p:txBody>
      </p:sp>
      <p:pic>
        <p:nvPicPr>
          <p:cNvPr id="2" name="图片 1" descr="InkedM照明2016年报表数据摘录_LI"/>
          <p:cNvPicPr>
            <a:picLocks noChangeAspect="1"/>
          </p:cNvPicPr>
          <p:nvPr/>
        </p:nvPicPr>
        <p:blipFill>
          <a:blip r:embed="rId2"/>
          <a:stretch>
            <a:fillRect/>
          </a:stretch>
        </p:blipFill>
        <p:spPr>
          <a:xfrm>
            <a:off x="5485130" y="3012440"/>
            <a:ext cx="6048375" cy="36741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a:t>危机解除</a:t>
            </a:r>
            <a:endParaRPr lang="zh-CN" altLang="en-US" sz="4400"/>
          </a:p>
        </p:txBody>
      </p:sp>
      <p:sp>
        <p:nvSpPr>
          <p:cNvPr id="3" name="文本占位符 2"/>
          <p:cNvSpPr>
            <a:spLocks noGrp="1"/>
          </p:cNvSpPr>
          <p:nvPr>
            <p:ph type="body" sz="quarter" idx="10"/>
          </p:nvPr>
        </p:nvSpPr>
        <p:spPr>
          <a:xfrm>
            <a:off x="428625" y="2508250"/>
            <a:ext cx="5459730" cy="2946400"/>
          </a:xfrm>
        </p:spPr>
        <p:txBody>
          <a:bodyPr/>
          <a:lstStyle/>
          <a:p>
            <a:r>
              <a:rPr lang="zh-CN" altLang="en-US" sz="1800" dirty="0">
                <a:solidFill>
                  <a:schemeClr val="accent1"/>
                </a:solidFill>
                <a:effectLst>
                  <a:outerShdw blurRad="38100" dist="25400" dir="5400000" algn="ctr" rotWithShape="0">
                    <a:srgbClr val="6E747A">
                      <a:alpha val="43000"/>
                    </a:srgbClr>
                  </a:outerShdw>
                </a:effectLst>
              </a:rPr>
              <a:t>公司的营运资金得到了极大的改善</a:t>
            </a:r>
            <a:endParaRPr lang="zh-CN" altLang="en-US" sz="1800" dirty="0"/>
          </a:p>
          <a:p>
            <a:endParaRPr lang="zh-CN" altLang="en-US" sz="1800" b="1" u="sng" dirty="0"/>
          </a:p>
          <a:p>
            <a:r>
              <a:rPr lang="zh-CN" altLang="en-US" sz="1800" b="1" u="sng" dirty="0"/>
              <a:t>销售商品、提供劳务</a:t>
            </a:r>
            <a:r>
              <a:rPr lang="zh-CN" altLang="en-US" sz="1800" dirty="0"/>
              <a:t>收到的现金为 </a:t>
            </a:r>
            <a:r>
              <a:rPr lang="zh-CN" altLang="en-US" sz="1800" dirty="0">
                <a:solidFill>
                  <a:schemeClr val="accent1"/>
                </a:solidFill>
                <a:effectLst>
                  <a:outerShdw blurRad="38100" dist="25400" dir="5400000" algn="ctr" rotWithShape="0">
                    <a:srgbClr val="6E747A">
                      <a:alpha val="43000"/>
                    </a:srgbClr>
                  </a:outerShdw>
                </a:effectLst>
              </a:rPr>
              <a:t>455百万元</a:t>
            </a:r>
            <a:r>
              <a:rPr lang="zh-CN" altLang="en-US" sz="1800" dirty="0"/>
              <a:t>，</a:t>
            </a:r>
            <a:endParaRPr lang="zh-CN" altLang="en-US" sz="1800" dirty="0"/>
          </a:p>
          <a:p>
            <a:r>
              <a:rPr lang="zh-CN" altLang="en-US" sz="1800" dirty="0"/>
              <a:t>是去年同期的 </a:t>
            </a:r>
            <a:r>
              <a:rPr lang="zh-CN" altLang="en-US" sz="1800" dirty="0">
                <a:solidFill>
                  <a:schemeClr val="accent1"/>
                </a:solidFill>
                <a:effectLst>
                  <a:outerShdw blurRad="38100" dist="25400" dir="5400000" algn="ctr" rotWithShape="0">
                    <a:srgbClr val="6E747A">
                      <a:alpha val="43000"/>
                    </a:srgbClr>
                  </a:outerShdw>
                </a:effectLst>
              </a:rPr>
              <a:t>1.28 倍</a:t>
            </a:r>
            <a:endParaRPr lang="zh-CN" altLang="en-US" sz="1800" dirty="0"/>
          </a:p>
          <a:p>
            <a:r>
              <a:rPr lang="zh-CN" altLang="en-US" sz="1800" b="1" u="sng" dirty="0"/>
              <a:t>经营活动</a:t>
            </a:r>
            <a:r>
              <a:rPr lang="zh-CN" altLang="en-US" sz="1800" dirty="0"/>
              <a:t>产生的</a:t>
            </a:r>
            <a:r>
              <a:rPr lang="zh-CN" altLang="en-US" sz="1800" b="1" u="sng" dirty="0"/>
              <a:t>现金流量净额</a:t>
            </a:r>
            <a:r>
              <a:rPr lang="zh-CN" altLang="en-US" sz="1800" dirty="0"/>
              <a:t>为 </a:t>
            </a:r>
            <a:r>
              <a:rPr lang="zh-CN" altLang="en-US" sz="1800" dirty="0">
                <a:solidFill>
                  <a:schemeClr val="accent1"/>
                </a:solidFill>
                <a:effectLst>
                  <a:outerShdw blurRad="38100" dist="25400" dir="5400000" algn="ctr" rotWithShape="0">
                    <a:srgbClr val="6E747A">
                      <a:alpha val="43000"/>
                    </a:srgbClr>
                  </a:outerShdw>
                </a:effectLst>
              </a:rPr>
              <a:t>67 百万元</a:t>
            </a:r>
            <a:r>
              <a:rPr lang="zh-CN" altLang="en-US" sz="1800" dirty="0"/>
              <a:t>，</a:t>
            </a:r>
            <a:endParaRPr lang="zh-CN" altLang="en-US" sz="1800" dirty="0"/>
          </a:p>
          <a:p>
            <a:r>
              <a:rPr lang="zh-CN" altLang="en-US" sz="1800" dirty="0"/>
              <a:t>是去年同期的 </a:t>
            </a:r>
            <a:r>
              <a:rPr lang="zh-CN" altLang="en-US" sz="1800" dirty="0">
                <a:solidFill>
                  <a:schemeClr val="accent1"/>
                </a:solidFill>
                <a:effectLst>
                  <a:outerShdw blurRad="38100" dist="25400" dir="5400000" algn="ctr" rotWithShape="0">
                    <a:srgbClr val="6E747A">
                      <a:alpha val="43000"/>
                    </a:srgbClr>
                  </a:outerShdw>
                </a:effectLst>
              </a:rPr>
              <a:t>2.83 倍</a:t>
            </a:r>
            <a:endParaRPr lang="zh-CN" altLang="en-US" sz="1800" dirty="0"/>
          </a:p>
          <a:p>
            <a:r>
              <a:rPr lang="zh-CN" altLang="en-US" sz="1800" b="1" u="sng" dirty="0"/>
              <a:t>期末现金及现金等价物余额</a:t>
            </a:r>
            <a:r>
              <a:rPr lang="zh-CN" altLang="en-US" sz="1800" dirty="0"/>
              <a:t>为 </a:t>
            </a:r>
            <a:r>
              <a:rPr lang="zh-CN" altLang="en-US" sz="1800" dirty="0">
                <a:solidFill>
                  <a:schemeClr val="accent1"/>
                </a:solidFill>
                <a:effectLst>
                  <a:outerShdw blurRad="38100" dist="25400" dir="5400000" algn="ctr" rotWithShape="0">
                    <a:srgbClr val="6E747A">
                      <a:alpha val="43000"/>
                    </a:srgbClr>
                  </a:outerShdw>
                </a:effectLst>
              </a:rPr>
              <a:t>138 百万元</a:t>
            </a:r>
            <a:r>
              <a:rPr lang="zh-CN" altLang="en-US" sz="1800" dirty="0"/>
              <a:t>，</a:t>
            </a:r>
            <a:endParaRPr lang="zh-CN" altLang="en-US" sz="1800" dirty="0"/>
          </a:p>
          <a:p>
            <a:r>
              <a:rPr lang="zh-CN" altLang="en-US" sz="1800" dirty="0"/>
              <a:t>是去年同期的</a:t>
            </a:r>
            <a:r>
              <a:rPr lang="zh-CN" altLang="en-US" sz="1800" dirty="0">
                <a:solidFill>
                  <a:schemeClr val="accent1"/>
                </a:solidFill>
                <a:effectLst>
                  <a:outerShdw blurRad="38100" dist="25400" dir="5400000" algn="ctr" rotWithShape="0">
                    <a:srgbClr val="6E747A">
                      <a:alpha val="43000"/>
                    </a:srgbClr>
                  </a:outerShdw>
                </a:effectLst>
              </a:rPr>
              <a:t>4.63 倍</a:t>
            </a:r>
            <a:endParaRPr lang="zh-CN" altLang="en-US" sz="1800" dirty="0">
              <a:solidFill>
                <a:schemeClr val="accent1"/>
              </a:solidFill>
              <a:effectLst>
                <a:outerShdw blurRad="38100" dist="25400" dir="5400000" algn="ctr" rotWithShape="0">
                  <a:srgbClr val="6E747A">
                    <a:alpha val="43000"/>
                  </a:srgbClr>
                </a:outerShdw>
              </a:effectLst>
            </a:endParaRPr>
          </a:p>
        </p:txBody>
      </p:sp>
      <p:pic>
        <p:nvPicPr>
          <p:cNvPr id="4" name="图片 3" descr="InkedM照明2016年报表数据摘录_LI2"/>
          <p:cNvPicPr>
            <a:picLocks noChangeAspect="1"/>
          </p:cNvPicPr>
          <p:nvPr>
            <p:custDataLst>
              <p:tags r:id="rId1"/>
            </p:custDataLst>
          </p:nvPr>
        </p:nvPicPr>
        <p:blipFill>
          <a:blip r:embed="rId2"/>
          <a:stretch>
            <a:fillRect/>
          </a:stretch>
        </p:blipFill>
        <p:spPr>
          <a:xfrm>
            <a:off x="5888355" y="1959610"/>
            <a:ext cx="5825490" cy="40436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a:t>危机解除</a:t>
            </a:r>
            <a:endParaRPr lang="zh-CN" altLang="en-US" sz="4400"/>
          </a:p>
        </p:txBody>
      </p:sp>
      <p:sp>
        <p:nvSpPr>
          <p:cNvPr id="3" name="文本占位符 2"/>
          <p:cNvSpPr>
            <a:spLocks noGrp="1"/>
          </p:cNvSpPr>
          <p:nvPr>
            <p:ph type="body" sz="quarter" idx="10"/>
          </p:nvPr>
        </p:nvSpPr>
        <p:spPr>
          <a:xfrm>
            <a:off x="351790" y="1801495"/>
            <a:ext cx="11086465" cy="2121535"/>
          </a:xfrm>
        </p:spPr>
        <p:txBody>
          <a:bodyPr/>
          <a:lstStyle/>
          <a:p>
            <a:r>
              <a:rPr lang="zh-CN" altLang="en-US" sz="1600"/>
              <a:t>公司经营状况的改善，主要是由于王经理</a:t>
            </a:r>
            <a:r>
              <a:rPr lang="zh-CN" altLang="en-US" sz="1600">
                <a:solidFill>
                  <a:schemeClr val="accent1"/>
                </a:solidFill>
                <a:effectLst>
                  <a:outerShdw blurRad="38100" dist="25400" dir="5400000" algn="ctr" rotWithShape="0">
                    <a:srgbClr val="6E747A">
                      <a:alpha val="43000"/>
                    </a:srgbClr>
                  </a:outerShdw>
                </a:effectLst>
              </a:rPr>
              <a:t>对应收账款进行的全面管理</a:t>
            </a:r>
            <a:r>
              <a:rPr lang="zh-CN" altLang="en-US" sz="1600"/>
              <a:t>。</a:t>
            </a:r>
            <a:endParaRPr lang="zh-CN" altLang="en-US" sz="1600"/>
          </a:p>
          <a:p>
            <a:r>
              <a:rPr lang="zh-CN" altLang="en-US" sz="1600"/>
              <a:t>自 2015 年进行改革后，近两年来公司的收入质量得到了明显的提高。</a:t>
            </a:r>
            <a:endParaRPr lang="zh-CN" altLang="en-US" sz="1600"/>
          </a:p>
          <a:p>
            <a:r>
              <a:rPr lang="zh-CN" altLang="en-US" sz="1600"/>
              <a:t>应收账款为</a:t>
            </a:r>
            <a:r>
              <a:rPr lang="zh-CN" altLang="en-US" sz="1600">
                <a:solidFill>
                  <a:schemeClr val="accent1"/>
                </a:solidFill>
                <a:effectLst>
                  <a:outerShdw blurRad="38100" dist="25400" dir="5400000" algn="ctr" rotWithShape="0">
                    <a:srgbClr val="6E747A">
                      <a:alpha val="43000"/>
                    </a:srgbClr>
                  </a:outerShdw>
                </a:effectLst>
              </a:rPr>
              <a:t> 13 百万元</a:t>
            </a:r>
            <a:r>
              <a:rPr lang="zh-CN" altLang="en-US" sz="1600"/>
              <a:t>，相比 2015 年同期</a:t>
            </a:r>
            <a:r>
              <a:rPr lang="zh-CN" altLang="en-US" sz="1600">
                <a:solidFill>
                  <a:schemeClr val="tx1"/>
                </a:solidFill>
                <a:effectLst>
                  <a:outerShdw blurRad="38100" dist="19050" dir="2700000" algn="tl" rotWithShape="0">
                    <a:schemeClr val="dk1">
                      <a:alpha val="40000"/>
                    </a:schemeClr>
                  </a:outerShdw>
                </a:effectLst>
              </a:rPr>
              <a:t>减少</a:t>
            </a:r>
            <a:r>
              <a:rPr lang="zh-CN" altLang="en-US" sz="1600"/>
              <a:t> </a:t>
            </a:r>
            <a:r>
              <a:rPr lang="zh-CN" altLang="en-US" sz="1600">
                <a:solidFill>
                  <a:schemeClr val="accent1"/>
                </a:solidFill>
                <a:effectLst>
                  <a:outerShdw blurRad="38100" dist="25400" dir="5400000" algn="ctr" rotWithShape="0">
                    <a:srgbClr val="6E747A">
                      <a:alpha val="43000"/>
                    </a:srgbClr>
                  </a:outerShdw>
                </a:effectLst>
              </a:rPr>
              <a:t>54.48%</a:t>
            </a:r>
            <a:r>
              <a:rPr lang="zh-CN" altLang="en-US" sz="1600"/>
              <a:t>，相比 2014 年的 56 百万元</a:t>
            </a:r>
            <a:r>
              <a:rPr lang="zh-CN" altLang="en-US" sz="1600">
                <a:solidFill>
                  <a:schemeClr val="tx1"/>
                </a:solidFill>
                <a:effectLst>
                  <a:outerShdw blurRad="38100" dist="19050" dir="2700000" algn="tl" rotWithShape="0">
                    <a:schemeClr val="dk1">
                      <a:alpha val="40000"/>
                    </a:schemeClr>
                  </a:outerShdw>
                </a:effectLst>
              </a:rPr>
              <a:t>减少</a:t>
            </a:r>
            <a:r>
              <a:rPr lang="zh-CN" altLang="en-US" sz="1600">
                <a:solidFill>
                  <a:schemeClr val="accent1"/>
                </a:solidFill>
                <a:effectLst>
                  <a:outerShdw blurRad="38100" dist="25400" dir="5400000" algn="ctr" rotWithShape="0">
                    <a:srgbClr val="6E747A">
                      <a:alpha val="43000"/>
                    </a:srgbClr>
                  </a:outerShdw>
                </a:effectLst>
              </a:rPr>
              <a:t> 77.80%</a:t>
            </a:r>
            <a:r>
              <a:rPr lang="zh-CN" altLang="en-US" sz="1600"/>
              <a:t>，</a:t>
            </a:r>
            <a:endParaRPr lang="zh-CN" altLang="en-US" sz="1600"/>
          </a:p>
          <a:p>
            <a:r>
              <a:rPr lang="zh-CN" altLang="en-US" sz="1600"/>
              <a:t>应收账款占流动资产比例从 2015 年的 </a:t>
            </a:r>
            <a:r>
              <a:rPr lang="zh-CN" altLang="en-US" sz="1600">
                <a:solidFill>
                  <a:schemeClr val="accent1"/>
                </a:solidFill>
                <a:effectLst>
                  <a:outerShdw blurRad="38100" dist="25400" dir="5400000" algn="ctr" rotWithShape="0">
                    <a:srgbClr val="6E747A">
                      <a:alpha val="43000"/>
                    </a:srgbClr>
                  </a:outerShdw>
                </a:effectLst>
              </a:rPr>
              <a:t>16.05%</a:t>
            </a:r>
            <a:r>
              <a:rPr lang="zh-CN" altLang="en-US" sz="1600"/>
              <a:t>降到</a:t>
            </a:r>
            <a:r>
              <a:rPr lang="zh-CN" altLang="en-US" sz="1600">
                <a:solidFill>
                  <a:schemeClr val="accent1"/>
                </a:solidFill>
                <a:effectLst>
                  <a:outerShdw blurRad="38100" dist="25400" dir="5400000" algn="ctr" rotWithShape="0">
                    <a:srgbClr val="6E747A">
                      <a:alpha val="43000"/>
                    </a:srgbClr>
                  </a:outerShdw>
                </a:effectLst>
              </a:rPr>
              <a:t> 4.54%</a:t>
            </a:r>
            <a:r>
              <a:rPr lang="zh-CN" altLang="en-US" sz="1600"/>
              <a:t>。</a:t>
            </a:r>
            <a:endParaRPr lang="zh-CN" altLang="en-US" sz="1600"/>
          </a:p>
          <a:p>
            <a:r>
              <a:rPr lang="zh-CN" altLang="en-US" sz="1600"/>
              <a:t>应收票据相比 2015 年同样减</a:t>
            </a:r>
            <a:r>
              <a:rPr lang="zh-CN" altLang="en-US" sz="1600">
                <a:solidFill>
                  <a:schemeClr val="accent1"/>
                </a:solidFill>
                <a:effectLst>
                  <a:outerShdw blurRad="38100" dist="25400" dir="5400000" algn="ctr" rotWithShape="0">
                    <a:srgbClr val="6E747A">
                      <a:alpha val="43000"/>
                    </a:srgbClr>
                  </a:outerShdw>
                </a:effectLst>
              </a:rPr>
              <a:t> 37.73%</a:t>
            </a:r>
            <a:r>
              <a:rPr lang="zh-CN" altLang="en-US" sz="1600"/>
              <a:t>。</a:t>
            </a:r>
            <a:endParaRPr lang="zh-CN" altLang="en-US" sz="1600"/>
          </a:p>
          <a:p>
            <a:r>
              <a:rPr lang="en-US" altLang="zh-CN" sz="1600"/>
              <a:t>2014-2016</a:t>
            </a:r>
            <a:r>
              <a:rPr lang="zh-CN" altLang="en-US" sz="1600"/>
              <a:t>年账龄在</a:t>
            </a:r>
            <a:r>
              <a:rPr lang="en-US" altLang="zh-CN" sz="1600"/>
              <a:t>1-2</a:t>
            </a:r>
            <a:r>
              <a:rPr lang="zh-CN" altLang="en-US" sz="1600"/>
              <a:t>年的账款只有</a:t>
            </a:r>
            <a:r>
              <a:rPr lang="en-US" altLang="zh-CN" sz="1600">
                <a:solidFill>
                  <a:schemeClr val="accent1"/>
                </a:solidFill>
                <a:effectLst>
                  <a:outerShdw blurRad="38100" dist="25400" dir="5400000" algn="ctr" rotWithShape="0">
                    <a:srgbClr val="6E747A">
                      <a:alpha val="43000"/>
                    </a:srgbClr>
                  </a:outerShdw>
                </a:effectLst>
              </a:rPr>
              <a:t>260</a:t>
            </a:r>
            <a:r>
              <a:rPr lang="zh-CN" altLang="en-US" sz="1600">
                <a:solidFill>
                  <a:schemeClr val="accent1"/>
                </a:solidFill>
                <a:effectLst>
                  <a:outerShdw blurRad="38100" dist="25400" dir="5400000" algn="ctr" rotWithShape="0">
                    <a:srgbClr val="6E747A">
                      <a:alpha val="43000"/>
                    </a:srgbClr>
                  </a:outerShdw>
                </a:effectLst>
              </a:rPr>
              <a:t>万</a:t>
            </a:r>
            <a:r>
              <a:rPr lang="zh-CN" altLang="en-US" sz="1600">
                <a:solidFill>
                  <a:schemeClr val="tx1"/>
                </a:solidFill>
                <a:effectLst>
                  <a:outerShdw blurRad="38100" dist="19050" dir="2700000" algn="tl" rotWithShape="0">
                    <a:schemeClr val="dk1">
                      <a:alpha val="40000"/>
                    </a:schemeClr>
                  </a:outerShdw>
                </a:effectLst>
              </a:rPr>
              <a:t>，并无</a:t>
            </a:r>
            <a:r>
              <a:rPr lang="en-US" altLang="zh-CN" sz="1600">
                <a:solidFill>
                  <a:schemeClr val="tx1"/>
                </a:solidFill>
                <a:effectLst>
                  <a:outerShdw blurRad="38100" dist="19050" dir="2700000" algn="tl" rotWithShape="0">
                    <a:schemeClr val="dk1">
                      <a:alpha val="40000"/>
                    </a:schemeClr>
                  </a:outerShdw>
                </a:effectLst>
              </a:rPr>
              <a:t>2</a:t>
            </a:r>
            <a:r>
              <a:rPr lang="zh-CN" altLang="en-US" sz="1600">
                <a:solidFill>
                  <a:schemeClr val="tx1"/>
                </a:solidFill>
                <a:effectLst>
                  <a:outerShdw blurRad="38100" dist="19050" dir="2700000" algn="tl" rotWithShape="0">
                    <a:schemeClr val="dk1">
                      <a:alpha val="40000"/>
                    </a:schemeClr>
                  </a:outerShdw>
                </a:effectLst>
              </a:rPr>
              <a:t>年以上的账款</a:t>
            </a:r>
            <a:endParaRPr lang="zh-CN" altLang="en-US" sz="1600">
              <a:solidFill>
                <a:schemeClr val="tx1"/>
              </a:solidFill>
              <a:effectLst>
                <a:outerShdw blurRad="38100" dist="19050" dir="2700000" algn="tl" rotWithShape="0">
                  <a:schemeClr val="dk1">
                    <a:alpha val="40000"/>
                  </a:schemeClr>
                </a:outerShdw>
              </a:effectLst>
            </a:endParaRPr>
          </a:p>
        </p:txBody>
      </p:sp>
      <p:pic>
        <p:nvPicPr>
          <p:cNvPr id="4" name="图片 3" descr="M照明2010-2013年账龄结构表"/>
          <p:cNvPicPr>
            <a:picLocks noChangeAspect="1"/>
          </p:cNvPicPr>
          <p:nvPr/>
        </p:nvPicPr>
        <p:blipFill>
          <a:blip r:embed="rId1"/>
          <a:stretch>
            <a:fillRect/>
          </a:stretch>
        </p:blipFill>
        <p:spPr>
          <a:xfrm>
            <a:off x="779145" y="4300220"/>
            <a:ext cx="5332095" cy="1767840"/>
          </a:xfrm>
          <a:prstGeom prst="rect">
            <a:avLst/>
          </a:prstGeom>
        </p:spPr>
      </p:pic>
      <p:pic>
        <p:nvPicPr>
          <p:cNvPr id="5" name="图片 4" descr="M照明2014-2016年账龄结构表"/>
          <p:cNvPicPr>
            <a:picLocks noChangeAspect="1"/>
          </p:cNvPicPr>
          <p:nvPr/>
        </p:nvPicPr>
        <p:blipFill>
          <a:blip r:embed="rId2"/>
          <a:stretch>
            <a:fillRect/>
          </a:stretch>
        </p:blipFill>
        <p:spPr>
          <a:xfrm>
            <a:off x="6036945" y="4300220"/>
            <a:ext cx="5055235" cy="18535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10678"/>
            <a:ext cx="9144000" cy="2387600"/>
          </a:xfrm>
        </p:spPr>
        <p:txBody>
          <a:bodyPr>
            <a:scene3d>
              <a:camera prst="orthographicFront"/>
              <a:lightRig rig="threePt" dir="t"/>
            </a:scene3d>
          </a:bodyPr>
          <a:lstStyle/>
          <a:p>
            <a:r>
              <a:rPr lang="zh-CN" altLang="en-US" dirty="0">
                <a:solidFill>
                  <a:schemeClr val="accent1"/>
                </a:solidFill>
                <a:effectLst>
                  <a:outerShdw blurRad="38100" dist="25400" dir="5400000" algn="ctr" rotWithShape="0">
                    <a:srgbClr val="6E747A">
                      <a:alpha val="43000"/>
                    </a:srgbClr>
                  </a:outerShdw>
                </a:effectLst>
                <a:latin typeface="+mj-ea"/>
                <a:cs typeface="+mj-ea"/>
              </a:rPr>
              <a:t>五</a:t>
            </a:r>
            <a:r>
              <a:rPr lang="en-US" altLang="zh-CN" dirty="0">
                <a:solidFill>
                  <a:schemeClr val="accent1"/>
                </a:solidFill>
                <a:effectLst>
                  <a:outerShdw blurRad="38100" dist="25400" dir="5400000" algn="ctr" rotWithShape="0">
                    <a:srgbClr val="6E747A">
                      <a:alpha val="43000"/>
                    </a:srgbClr>
                  </a:outerShdw>
                </a:effectLst>
                <a:latin typeface="+mj-ea"/>
                <a:cs typeface="+mj-ea"/>
              </a:rPr>
              <a:t>.</a:t>
            </a:r>
            <a:r>
              <a:rPr lang="zh-CN" altLang="en-US" dirty="0">
                <a:solidFill>
                  <a:schemeClr val="accent1"/>
                </a:solidFill>
                <a:effectLst>
                  <a:outerShdw blurRad="38100" dist="25400" dir="5400000" algn="ctr" rotWithShape="0">
                    <a:srgbClr val="6E747A">
                      <a:alpha val="43000"/>
                    </a:srgbClr>
                  </a:outerShdw>
                </a:effectLst>
                <a:latin typeface="+mj-ea"/>
                <a:cs typeface="+mj-ea"/>
              </a:rPr>
              <a:t>总结、评估及启示</a:t>
            </a:r>
            <a:endParaRPr lang="zh-CN" altLang="en-US" dirty="0">
              <a:solidFill>
                <a:schemeClr val="accent1"/>
              </a:solidFill>
              <a:effectLst>
                <a:outerShdw blurRad="38100" dist="25400" dir="5400000" algn="ctr" rotWithShape="0">
                  <a:srgbClr val="6E747A">
                    <a:alpha val="43000"/>
                  </a:srgbClr>
                </a:outerShdw>
              </a:effectLst>
              <a:latin typeface="+mj-ea"/>
              <a:cs typeface="+mj-ea"/>
            </a:endParaRPr>
          </a:p>
        </p:txBody>
      </p:sp>
      <p:sp>
        <p:nvSpPr>
          <p:cNvPr id="6" name="椭圆 5">
            <a:hlinkClick r:id="rId1"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a:p>
        </p:txBody>
      </p:sp>
      <p:sp>
        <p:nvSpPr>
          <p:cNvPr id="3" name="文本占位符 2"/>
          <p:cNvSpPr>
            <a:spLocks noGrp="1"/>
          </p:cNvSpPr>
          <p:nvPr>
            <p:ph type="body" sz="quarter" idx="10"/>
          </p:nvPr>
        </p:nvSpPr>
        <p:spPr/>
        <p:txBody>
          <a:bodyPr/>
          <a:lstStyle/>
          <a:p>
            <a:pPr>
              <a:lnSpc>
                <a:spcPct val="110000"/>
              </a:lnSpc>
            </a:pPr>
            <a:r>
              <a:rPr lang="en-US" altLang="zh-CN" sz="2400" dirty="0"/>
              <a:t>1.</a:t>
            </a:r>
            <a:r>
              <a:rPr lang="zh-CN" altLang="en-US" sz="2400" dirty="0"/>
              <a:t>M照明的前任管理团队急于拓展市场，导致大量应收账款出现，使得公司的营运资金情况并不理想。</a:t>
            </a:r>
            <a:endParaRPr lang="zh-CN" altLang="en-US" sz="2400" dirty="0"/>
          </a:p>
          <a:p>
            <a:pPr>
              <a:lnSpc>
                <a:spcPct val="110000"/>
              </a:lnSpc>
            </a:pPr>
            <a:r>
              <a:rPr lang="en-US" altLang="zh-CN" sz="2400" dirty="0"/>
              <a:t>2.王经理上任之后，对公司进行了详细的分析，</a:t>
            </a:r>
            <a:r>
              <a:rPr lang="zh-CN" altLang="en-US" sz="2400" dirty="0"/>
              <a:t>发现核心问题（</a:t>
            </a:r>
            <a:r>
              <a:rPr lang="zh-CN" altLang="en-US" sz="2400" dirty="0">
                <a:solidFill>
                  <a:schemeClr val="accent1"/>
                </a:solidFill>
                <a:effectLst>
                  <a:outerShdw blurRad="38100" dist="25400" dir="5400000" algn="ctr" rotWithShape="0">
                    <a:srgbClr val="6E747A">
                      <a:alpha val="43000"/>
                    </a:srgbClr>
                  </a:outerShdw>
                </a:effectLst>
                <a:sym typeface="+mn-ea"/>
              </a:rPr>
              <a:t>应收账款过多且时间较长，坏账多</a:t>
            </a:r>
            <a:r>
              <a:rPr lang="zh-CN" altLang="en-US" sz="2400" dirty="0">
                <a:sym typeface="+mn-ea"/>
              </a:rPr>
              <a:t>）</a:t>
            </a:r>
            <a:endParaRPr lang="en-US" altLang="zh-CN" sz="2400" dirty="0"/>
          </a:p>
          <a:p>
            <a:pPr>
              <a:lnSpc>
                <a:spcPct val="110000"/>
              </a:lnSpc>
            </a:pPr>
            <a:r>
              <a:rPr lang="en-US" altLang="zh-CN" sz="2400" dirty="0"/>
              <a:t>3.通过实施应收账款的</a:t>
            </a:r>
            <a:r>
              <a:rPr lang="en-US" altLang="zh-CN" sz="2400" dirty="0">
                <a:solidFill>
                  <a:schemeClr val="accent1"/>
                </a:solidFill>
                <a:effectLst>
                  <a:outerShdw blurRad="38100" dist="25400" dir="5400000" algn="ctr" rotWithShape="0">
                    <a:srgbClr val="6E747A">
                      <a:alpha val="43000"/>
                    </a:srgbClr>
                  </a:outerShdw>
                </a:effectLst>
              </a:rPr>
              <a:t>全过程管理</a:t>
            </a:r>
            <a:r>
              <a:rPr lang="zh-CN" altLang="en-US" sz="2400" b="1" dirty="0">
                <a:solidFill>
                  <a:schemeClr val="tx1"/>
                </a:solidFill>
                <a:effectLst>
                  <a:outerShdw blurRad="38100" dist="19050" dir="2700000" algn="tl" rotWithShape="0">
                    <a:schemeClr val="dk1">
                      <a:alpha val="40000"/>
                    </a:schemeClr>
                  </a:outerShdw>
                </a:effectLst>
              </a:rPr>
              <a:t>①</a:t>
            </a:r>
            <a:r>
              <a:rPr lang="zh-CN" altLang="en-US" sz="2400" dirty="0">
                <a:solidFill>
                  <a:schemeClr val="tx1"/>
                </a:solidFill>
                <a:effectLst/>
              </a:rPr>
              <a:t>建立</a:t>
            </a:r>
            <a:r>
              <a:rPr lang="zh-CN" altLang="en-US" sz="2400" b="1" dirty="0">
                <a:solidFill>
                  <a:schemeClr val="accent5"/>
                </a:solidFill>
                <a:sym typeface="+mn-ea"/>
              </a:rPr>
              <a:t>新信用体系</a:t>
            </a:r>
            <a:r>
              <a:rPr lang="zh-CN" altLang="en-US" sz="2400" b="1" dirty="0">
                <a:solidFill>
                  <a:schemeClr val="tx1"/>
                </a:solidFill>
                <a:effectLst>
                  <a:outerShdw blurRad="38100" dist="19050" dir="2700000" algn="tl" rotWithShape="0">
                    <a:schemeClr val="dk1">
                      <a:alpha val="40000"/>
                    </a:schemeClr>
                  </a:outerShdw>
                </a:effectLst>
                <a:sym typeface="+mn-ea"/>
              </a:rPr>
              <a:t>②</a:t>
            </a:r>
            <a:r>
              <a:rPr lang="zh-CN" altLang="en-US" sz="2400" dirty="0">
                <a:solidFill>
                  <a:schemeClr val="tx1"/>
                </a:solidFill>
                <a:effectLst>
                  <a:outerShdw blurRad="38100" dist="19050" dir="2700000" algn="tl" rotWithShape="0">
                    <a:schemeClr val="dk1">
                      <a:alpha val="40000"/>
                    </a:schemeClr>
                  </a:outerShdw>
                </a:effectLst>
                <a:sym typeface="+mn-ea"/>
              </a:rPr>
              <a:t>建立</a:t>
            </a:r>
            <a:r>
              <a:rPr lang="zh-CN" altLang="en-US" sz="2400" b="1" dirty="0">
                <a:solidFill>
                  <a:schemeClr val="accent5"/>
                </a:solidFill>
                <a:sym typeface="+mn-ea"/>
              </a:rPr>
              <a:t>催收体系</a:t>
            </a:r>
            <a:r>
              <a:rPr lang="zh-CN" altLang="en-US" sz="2400" dirty="0">
                <a:solidFill>
                  <a:schemeClr val="tx1"/>
                </a:solidFill>
                <a:effectLst/>
                <a:sym typeface="+mn-ea"/>
              </a:rPr>
              <a:t>及为</a:t>
            </a:r>
            <a:r>
              <a:rPr lang="zh-CN" altLang="en-US" sz="2400" dirty="0">
                <a:solidFill>
                  <a:schemeClr val="accent1"/>
                </a:solidFill>
                <a:effectLst>
                  <a:outerShdw blurRad="38100" dist="25400" dir="5400000" algn="ctr" rotWithShape="0">
                    <a:srgbClr val="6E747A">
                      <a:alpha val="43000"/>
                    </a:srgbClr>
                  </a:outerShdw>
                </a:effectLst>
                <a:sym typeface="+mn-ea"/>
              </a:rPr>
              <a:t>预防突发财务问题</a:t>
            </a:r>
            <a:r>
              <a:rPr lang="zh-CN" altLang="en-US" sz="2400" dirty="0">
                <a:sym typeface="+mn-ea"/>
              </a:rPr>
              <a:t>的</a:t>
            </a:r>
            <a:r>
              <a:rPr lang="en-US" altLang="zh-CN" sz="2400" dirty="0">
                <a:sym typeface="+mn-ea"/>
              </a:rPr>
              <a:t>”</a:t>
            </a:r>
            <a:r>
              <a:rPr lang="zh-CN" altLang="en-US" sz="2400" dirty="0">
                <a:sym typeface="+mn-ea"/>
              </a:rPr>
              <a:t>评估</a:t>
            </a:r>
            <a:r>
              <a:rPr lang="en-US" altLang="zh-CN" sz="2400" dirty="0">
                <a:sym typeface="+mn-ea"/>
              </a:rPr>
              <a:t>—</a:t>
            </a:r>
            <a:r>
              <a:rPr lang="zh-CN" altLang="en-US" sz="2400" dirty="0">
                <a:sym typeface="+mn-ea"/>
              </a:rPr>
              <a:t>分析</a:t>
            </a:r>
            <a:r>
              <a:rPr lang="en-US" altLang="zh-CN" sz="2400" dirty="0">
                <a:sym typeface="+mn-ea"/>
              </a:rPr>
              <a:t>—</a:t>
            </a:r>
            <a:r>
              <a:rPr lang="zh-CN" altLang="en-US" sz="2400" dirty="0">
                <a:sym typeface="+mn-ea"/>
              </a:rPr>
              <a:t>帮助</a:t>
            </a:r>
            <a:r>
              <a:rPr lang="en-US" altLang="zh-CN" sz="2400" dirty="0">
                <a:sym typeface="+mn-ea"/>
              </a:rPr>
              <a:t>“</a:t>
            </a:r>
            <a:r>
              <a:rPr lang="zh-CN" altLang="en-US" sz="2400" dirty="0">
                <a:sym typeface="+mn-ea"/>
              </a:rPr>
              <a:t>体系</a:t>
            </a:r>
            <a:r>
              <a:rPr lang="zh-CN" altLang="en-US" sz="2400" b="1" dirty="0">
                <a:sym typeface="+mn-ea"/>
              </a:rPr>
              <a:t>③</a:t>
            </a:r>
            <a:r>
              <a:rPr lang="zh-CN" altLang="en-US" sz="2400" dirty="0">
                <a:ea typeface="+mn-lt"/>
                <a:sym typeface="+mn-ea"/>
              </a:rPr>
              <a:t>对内建设坏账控制系统，</a:t>
            </a:r>
            <a:r>
              <a:rPr lang="zh-CN" altLang="en-US" sz="2400" dirty="0">
                <a:solidFill>
                  <a:schemeClr val="accent5"/>
                </a:solidFill>
                <a:latin typeface="方正粗黑宋简体" panose="02000000000000000000" pitchFamily="2" charset="-122"/>
                <a:ea typeface="方正粗黑宋简体" panose="02000000000000000000" pitchFamily="2" charset="-122"/>
                <a:sym typeface="+mn-ea"/>
              </a:rPr>
              <a:t>动态监控，</a:t>
            </a:r>
            <a:r>
              <a:rPr lang="zh-CN" altLang="en-US" sz="2400" dirty="0">
                <a:effectLst/>
                <a:sym typeface="+mn-ea"/>
              </a:rPr>
              <a:t>加强</a:t>
            </a:r>
            <a:r>
              <a:rPr lang="zh-CN" altLang="en-US" sz="2400" dirty="0">
                <a:sym typeface="+mn-ea"/>
              </a:rPr>
              <a:t>对</a:t>
            </a:r>
            <a:r>
              <a:rPr lang="zh-CN" altLang="en-US" sz="2400" b="1" dirty="0">
                <a:solidFill>
                  <a:schemeClr val="accent5"/>
                </a:solidFill>
                <a:sym typeface="+mn-ea"/>
              </a:rPr>
              <a:t>应收账款的跟踪管理</a:t>
            </a:r>
            <a:r>
              <a:rPr lang="zh-CN" altLang="en-US" sz="2400" dirty="0">
                <a:solidFill>
                  <a:schemeClr val="tx1"/>
                </a:solidFill>
                <a:effectLst/>
                <a:sym typeface="+mn-ea"/>
              </a:rPr>
              <a:t>。对外积极谈判，争取对坏账进行快速回收</a:t>
            </a:r>
            <a:r>
              <a:rPr lang="zh-CN" altLang="en-US" sz="2400" b="1" dirty="0">
                <a:solidFill>
                  <a:schemeClr val="tx1"/>
                </a:solidFill>
                <a:effectLst/>
                <a:sym typeface="+mn-ea"/>
              </a:rPr>
              <a:t>。</a:t>
            </a:r>
            <a:endParaRPr lang="zh-CN" altLang="en-US" sz="2400" b="1" dirty="0">
              <a:solidFill>
                <a:schemeClr val="tx1"/>
              </a:solidFill>
              <a:effectLst>
                <a:outerShdw blurRad="38100" dist="19050" dir="2700000" algn="tl" rotWithShape="0">
                  <a:schemeClr val="dk1">
                    <a:alpha val="40000"/>
                  </a:schemeClr>
                </a:outerShdw>
              </a:effectLst>
              <a:sym typeface="+mn-ea"/>
            </a:endParaRPr>
          </a:p>
          <a:p>
            <a:pPr>
              <a:lnSpc>
                <a:spcPct val="110000"/>
              </a:lnSpc>
            </a:pPr>
            <a:r>
              <a:rPr lang="en-US" altLang="zh-CN" sz="2400" dirty="0"/>
              <a:t>4.</a:t>
            </a:r>
            <a:r>
              <a:rPr lang="zh-CN" altLang="en-US" sz="2400" dirty="0"/>
              <a:t>最终</a:t>
            </a:r>
            <a:r>
              <a:rPr lang="en-US" altLang="zh-CN" sz="2400" dirty="0" err="1"/>
              <a:t>使得营运资金得到了极大的改善，并进一步提高了M照明在行业中的核心竞争力</a:t>
            </a:r>
            <a:r>
              <a:rPr lang="en-US" altLang="zh-CN" sz="2400" dirty="0"/>
              <a:t>。</a:t>
            </a:r>
            <a:endParaRPr lang="en-US" altLang="zh-C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21330" y="2263775"/>
            <a:ext cx="2319020" cy="1006341"/>
            <a:chOff x="2739950" y="2858169"/>
            <a:chExt cx="2224522" cy="1006109"/>
          </a:xfrm>
        </p:grpSpPr>
        <p:sp>
          <p:nvSpPr>
            <p:cNvPr id="5" name="文本框 4"/>
            <p:cNvSpPr txBox="1"/>
            <p:nvPr/>
          </p:nvSpPr>
          <p:spPr>
            <a:xfrm>
              <a:off x="2739950" y="2858169"/>
              <a:ext cx="514885" cy="768173"/>
            </a:xfrm>
            <a:prstGeom prst="rect">
              <a:avLst/>
            </a:prstGeom>
            <a:noFill/>
          </p:spPr>
          <p:txBody>
            <a:bodyPr wrap="square" rtlCol="0">
              <a:spAutoFit/>
            </a:bodyPr>
            <a:lstStyle/>
            <a:p>
              <a:r>
                <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1</a:t>
              </a:r>
              <a:endPar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cxnSp>
          <p:nvCxnSpPr>
            <p:cNvPr id="6" name="直接连接符 5"/>
            <p:cNvCxnSpPr/>
            <p:nvPr/>
          </p:nvCxnSpPr>
          <p:spPr>
            <a:xfrm flipH="1">
              <a:off x="2916623" y="3050381"/>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155992" y="3280847"/>
              <a:ext cx="1808480" cy="583431"/>
            </a:xfrm>
            <a:prstGeom prst="rect">
              <a:avLst/>
            </a:prstGeom>
            <a:noFill/>
          </p:spPr>
          <p:txBody>
            <a:bodyPr wrap="square" rtlCol="0">
              <a:spAutoFit/>
            </a:bodyPr>
            <a:lstStyle/>
            <a:p>
              <a:r>
                <a:rPr lang="zh-CN" altLang="en-US" sz="3200" dirty="0">
                  <a:solidFill>
                    <a:schemeClr val="accent1"/>
                  </a:solidFill>
                  <a:effectLst>
                    <a:outerShdw blurRad="38100" dist="25400" dir="5400000" algn="ctr" rotWithShape="0">
                      <a:srgbClr val="6E747A">
                        <a:alpha val="43000"/>
                      </a:srgbClr>
                    </a:outerShdw>
                  </a:effectLst>
                  <a:hlinkClick r:id="" action="ppaction://hlinkshowjump?jump=nextslide"/>
                </a:rPr>
                <a:t>集团介绍</a:t>
              </a:r>
              <a:endParaRPr lang="zh-CN" altLang="en-US" sz="3200" dirty="0">
                <a:solidFill>
                  <a:schemeClr val="accent1"/>
                </a:solidFill>
                <a:effectLst>
                  <a:outerShdw blurRad="38100" dist="25400" dir="5400000" algn="ctr" rotWithShape="0">
                    <a:srgbClr val="6E747A">
                      <a:alpha val="43000"/>
                    </a:srgbClr>
                  </a:outerShdw>
                </a:effectLst>
              </a:endParaRPr>
            </a:p>
          </p:txBody>
        </p:sp>
      </p:grpSp>
      <p:grpSp>
        <p:nvGrpSpPr>
          <p:cNvPr id="20" name="组合 19"/>
          <p:cNvGrpSpPr/>
          <p:nvPr/>
        </p:nvGrpSpPr>
        <p:grpSpPr>
          <a:xfrm>
            <a:off x="5602588" y="2263569"/>
            <a:ext cx="3854752" cy="1006878"/>
            <a:chOff x="2740233" y="2857534"/>
            <a:chExt cx="3854752" cy="1006878"/>
          </a:xfrm>
        </p:grpSpPr>
        <p:sp>
          <p:nvSpPr>
            <p:cNvPr id="21" name="文本框 20"/>
            <p:cNvSpPr txBox="1"/>
            <p:nvPr/>
          </p:nvSpPr>
          <p:spPr>
            <a:xfrm>
              <a:off x="2740233" y="2857534"/>
              <a:ext cx="514885" cy="769441"/>
            </a:xfrm>
            <a:prstGeom prst="rect">
              <a:avLst/>
            </a:prstGeom>
            <a:noFill/>
          </p:spPr>
          <p:txBody>
            <a:bodyPr wrap="none" rtlCol="0">
              <a:spAutoFit/>
            </a:bodyPr>
            <a:lstStyle/>
            <a:p>
              <a:r>
                <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2</a:t>
              </a:r>
              <a:endPar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cxnSp>
          <p:nvCxnSpPr>
            <p:cNvPr id="22" name="直接连接符 21"/>
            <p:cNvCxnSpPr/>
            <p:nvPr/>
          </p:nvCxnSpPr>
          <p:spPr>
            <a:xfrm flipH="1">
              <a:off x="2916623" y="3050381"/>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160905" y="3280847"/>
              <a:ext cx="3434080" cy="583565"/>
            </a:xfrm>
            <a:prstGeom prst="rect">
              <a:avLst/>
            </a:prstGeom>
            <a:noFill/>
          </p:spPr>
          <p:txBody>
            <a:bodyPr wrap="none" rtlCol="0">
              <a:spAutoFit/>
              <a:scene3d>
                <a:camera prst="orthographicFront"/>
                <a:lightRig rig="threePt" dir="t"/>
              </a:scene3d>
            </a:bodyPr>
            <a:lstStyle/>
            <a:p>
              <a:pPr algn="l"/>
              <a:r>
                <a:rPr lang="zh-CN" altLang="en-US" sz="3200" dirty="0">
                  <a:solidFill>
                    <a:schemeClr val="accent1"/>
                  </a:solidFill>
                  <a:effectLst>
                    <a:outerShdw blurRad="38100" dist="25400" dir="5400000" algn="ctr" rotWithShape="0">
                      <a:srgbClr val="6E747A">
                        <a:alpha val="43000"/>
                      </a:srgbClr>
                    </a:outerShdw>
                  </a:effectLst>
                  <a:sym typeface="+mn-ea"/>
                  <a:hlinkClick r:id="rId1" action="ppaction://hlinksldjump"/>
                </a:rPr>
                <a:t>存在的挑战及问题</a:t>
              </a:r>
              <a:endParaRPr lang="zh-CN" altLang="en-US" sz="3200" dirty="0">
                <a:solidFill>
                  <a:schemeClr val="accent1"/>
                </a:solidFill>
                <a:effectLst>
                  <a:outerShdw blurRad="38100" dist="25400" dir="5400000" algn="ctr" rotWithShape="0">
                    <a:srgbClr val="6E747A">
                      <a:alpha val="43000"/>
                    </a:srgbClr>
                  </a:outerShdw>
                </a:effectLst>
                <a:sym typeface="+mn-ea"/>
              </a:endParaRPr>
            </a:p>
          </p:txBody>
        </p:sp>
      </p:grpSp>
      <p:grpSp>
        <p:nvGrpSpPr>
          <p:cNvPr id="24" name="组合 23"/>
          <p:cNvGrpSpPr/>
          <p:nvPr/>
        </p:nvGrpSpPr>
        <p:grpSpPr>
          <a:xfrm>
            <a:off x="3111493" y="3397338"/>
            <a:ext cx="4667552" cy="1006878"/>
            <a:chOff x="2740233" y="2857534"/>
            <a:chExt cx="4667552" cy="1006878"/>
          </a:xfrm>
        </p:grpSpPr>
        <p:sp>
          <p:nvSpPr>
            <p:cNvPr id="25" name="文本框 24"/>
            <p:cNvSpPr txBox="1"/>
            <p:nvPr/>
          </p:nvSpPr>
          <p:spPr>
            <a:xfrm>
              <a:off x="2740233" y="2857534"/>
              <a:ext cx="514885" cy="769441"/>
            </a:xfrm>
            <a:prstGeom prst="rect">
              <a:avLst/>
            </a:prstGeom>
            <a:noFill/>
          </p:spPr>
          <p:txBody>
            <a:bodyPr wrap="none" rtlCol="0">
              <a:spAutoFit/>
            </a:bodyPr>
            <a:lstStyle/>
            <a:p>
              <a:r>
                <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3</a:t>
              </a:r>
              <a:endPar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cxnSp>
          <p:nvCxnSpPr>
            <p:cNvPr id="26" name="直接连接符 25"/>
            <p:cNvCxnSpPr/>
            <p:nvPr/>
          </p:nvCxnSpPr>
          <p:spPr>
            <a:xfrm flipH="1">
              <a:off x="2916623" y="3050381"/>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160905" y="3280847"/>
              <a:ext cx="4246880" cy="583565"/>
            </a:xfrm>
            <a:prstGeom prst="rect">
              <a:avLst/>
            </a:prstGeom>
            <a:noFill/>
          </p:spPr>
          <p:txBody>
            <a:bodyPr wrap="none" rtlCol="0">
              <a:spAutoFit/>
            </a:bodyPr>
            <a:lstStyle/>
            <a:p>
              <a:pPr algn="l"/>
              <a:r>
                <a:rPr lang="zh-CN" altLang="en-US" sz="3200" dirty="0">
                  <a:solidFill>
                    <a:schemeClr val="accent1"/>
                  </a:solidFill>
                  <a:effectLst>
                    <a:outerShdw blurRad="38100" dist="25400" dir="5400000" algn="ctr" rotWithShape="0">
                      <a:srgbClr val="6E747A">
                        <a:alpha val="43000"/>
                      </a:srgbClr>
                    </a:outerShdw>
                  </a:effectLst>
                  <a:sym typeface="+mn-ea"/>
                  <a:hlinkClick r:id="rId2" action="ppaction://hlinksldjump"/>
                </a:rPr>
                <a:t>存在问题及其解决方案</a:t>
              </a:r>
              <a:endParaRPr lang="zh-CN" altLang="en-US" sz="3200" dirty="0">
                <a:solidFill>
                  <a:schemeClr val="bg1">
                    <a:lumMod val="75000"/>
                  </a:schemeClr>
                </a:solidFill>
              </a:endParaRPr>
            </a:p>
          </p:txBody>
        </p:sp>
      </p:grpSp>
      <p:grpSp>
        <p:nvGrpSpPr>
          <p:cNvPr id="28" name="组合 27"/>
          <p:cNvGrpSpPr/>
          <p:nvPr/>
        </p:nvGrpSpPr>
        <p:grpSpPr>
          <a:xfrm>
            <a:off x="3111493" y="4531107"/>
            <a:ext cx="2229152" cy="997353"/>
            <a:chOff x="2740233" y="2857534"/>
            <a:chExt cx="2229152" cy="997353"/>
          </a:xfrm>
        </p:grpSpPr>
        <p:sp>
          <p:nvSpPr>
            <p:cNvPr id="29" name="文本框 28"/>
            <p:cNvSpPr txBox="1"/>
            <p:nvPr/>
          </p:nvSpPr>
          <p:spPr>
            <a:xfrm>
              <a:off x="2740233" y="2857534"/>
              <a:ext cx="514885" cy="769441"/>
            </a:xfrm>
            <a:prstGeom prst="rect">
              <a:avLst/>
            </a:prstGeom>
            <a:noFill/>
          </p:spPr>
          <p:txBody>
            <a:bodyPr wrap="none" rtlCol="0">
              <a:spAutoFit/>
            </a:bodyPr>
            <a:lstStyle/>
            <a:p>
              <a:r>
                <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4</a:t>
              </a:r>
              <a:endPar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cxnSp>
          <p:nvCxnSpPr>
            <p:cNvPr id="30" name="直接连接符 29"/>
            <p:cNvCxnSpPr/>
            <p:nvPr/>
          </p:nvCxnSpPr>
          <p:spPr>
            <a:xfrm flipH="1">
              <a:off x="2916623" y="3050381"/>
              <a:ext cx="488565" cy="6387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160905" y="3271322"/>
              <a:ext cx="1808480" cy="583565"/>
            </a:xfrm>
            <a:prstGeom prst="rect">
              <a:avLst/>
            </a:prstGeom>
            <a:noFill/>
          </p:spPr>
          <p:txBody>
            <a:bodyPr wrap="none" rtlCol="0">
              <a:spAutoFit/>
            </a:bodyPr>
            <a:lstStyle/>
            <a:p>
              <a:pPr algn="l"/>
              <a:r>
                <a:rPr lang="zh-CN" altLang="en-US" sz="3200" dirty="0">
                  <a:solidFill>
                    <a:schemeClr val="accent1"/>
                  </a:solidFill>
                  <a:effectLst>
                    <a:outerShdw blurRad="38100" dist="25400" dir="5400000" algn="ctr" rotWithShape="0">
                      <a:srgbClr val="6E747A">
                        <a:alpha val="43000"/>
                      </a:srgbClr>
                    </a:outerShdw>
                  </a:effectLst>
                  <a:hlinkClick r:id="rId3" action="ppaction://hlinksldjump"/>
                </a:rPr>
                <a:t>问题解决</a:t>
              </a:r>
              <a:endParaRPr lang="zh-CN" altLang="en-US" sz="3200" dirty="0">
                <a:solidFill>
                  <a:schemeClr val="accent1"/>
                </a:solidFill>
                <a:effectLst>
                  <a:outerShdw blurRad="38100" dist="25400" dir="5400000" algn="ctr" rotWithShape="0">
                    <a:srgbClr val="6E747A">
                      <a:alpha val="43000"/>
                    </a:srgbClr>
                  </a:outerShdw>
                </a:effectLst>
              </a:endParaRPr>
            </a:p>
          </p:txBody>
        </p:sp>
      </p:grpSp>
      <p:grpSp>
        <p:nvGrpSpPr>
          <p:cNvPr id="32" name="组合 31"/>
          <p:cNvGrpSpPr/>
          <p:nvPr/>
        </p:nvGrpSpPr>
        <p:grpSpPr>
          <a:xfrm>
            <a:off x="5960745" y="4592954"/>
            <a:ext cx="4266331" cy="936565"/>
            <a:chOff x="670133" y="2843564"/>
            <a:chExt cx="2290731" cy="1002835"/>
          </a:xfrm>
        </p:grpSpPr>
        <p:sp>
          <p:nvSpPr>
            <p:cNvPr id="33" name="文本框 32"/>
            <p:cNvSpPr txBox="1"/>
            <p:nvPr/>
          </p:nvSpPr>
          <p:spPr>
            <a:xfrm>
              <a:off x="670133" y="2843564"/>
              <a:ext cx="514885" cy="822717"/>
            </a:xfrm>
            <a:prstGeom prst="rect">
              <a:avLst/>
            </a:prstGeom>
            <a:noFill/>
          </p:spPr>
          <p:txBody>
            <a:bodyPr wrap="square" rtlCol="0">
              <a:spAutoFit/>
            </a:bodyPr>
            <a:lstStyle/>
            <a:p>
              <a:r>
                <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5</a:t>
              </a:r>
              <a:endParaRPr lang="en-US" altLang="zh-CN" sz="4400" dirty="0">
                <a:solidFill>
                  <a:schemeClr val="accent1"/>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cxnSp>
          <p:nvCxnSpPr>
            <p:cNvPr id="34" name="直接连接符 33"/>
            <p:cNvCxnSpPr/>
            <p:nvPr/>
          </p:nvCxnSpPr>
          <p:spPr>
            <a:xfrm flipH="1">
              <a:off x="834813" y="3052303"/>
              <a:ext cx="193661" cy="6153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56587" y="3220246"/>
              <a:ext cx="2004277" cy="626153"/>
            </a:xfrm>
            <a:prstGeom prst="rect">
              <a:avLst/>
            </a:prstGeom>
            <a:noFill/>
          </p:spPr>
          <p:txBody>
            <a:bodyPr wrap="square" rtlCol="0">
              <a:spAutoFit/>
            </a:bodyPr>
            <a:lstStyle/>
            <a:p>
              <a:r>
                <a:rPr lang="zh-CN" altLang="en-US" sz="3200" dirty="0">
                  <a:solidFill>
                    <a:schemeClr val="bg1">
                      <a:lumMod val="75000"/>
                    </a:schemeClr>
                  </a:solidFill>
                  <a:hlinkClick r:id="rId4" action="ppaction://hlinksldjump"/>
                </a:rPr>
                <a:t>总结、评估及启示</a:t>
              </a:r>
              <a:endParaRPr lang="zh-CN" altLang="en-US" sz="3200" dirty="0">
                <a:solidFill>
                  <a:schemeClr val="bg1">
                    <a:lumMod val="75000"/>
                  </a:schemeClr>
                </a:solidFill>
              </a:endParaRPr>
            </a:p>
          </p:txBody>
        </p:sp>
      </p:grpSp>
      <p:cxnSp>
        <p:nvCxnSpPr>
          <p:cNvPr id="44" name="直接连接符 43"/>
          <p:cNvCxnSpPr/>
          <p:nvPr/>
        </p:nvCxnSpPr>
        <p:spPr>
          <a:xfrm>
            <a:off x="3021496" y="2103782"/>
            <a:ext cx="61357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021496" y="5814391"/>
            <a:ext cx="61357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166870" y="1271905"/>
            <a:ext cx="3583305" cy="706755"/>
          </a:xfrm>
          <a:prstGeom prst="rect">
            <a:avLst/>
          </a:prstGeom>
          <a:noFill/>
        </p:spPr>
        <p:txBody>
          <a:bodyPr wrap="square" rtlCol="0">
            <a:spAutoFit/>
            <a:scene3d>
              <a:camera prst="orthographicFront"/>
              <a:lightRig rig="threePt" dir="t"/>
            </a:scene3d>
          </a:bodyPr>
          <a:lstStyle/>
          <a:p>
            <a:pPr algn="ctr"/>
            <a:r>
              <a:rPr lang="zh-CN" altLang="en-US" sz="4000" b="1" dirty="0">
                <a:solidFill>
                  <a:schemeClr val="accent1"/>
                </a:solidFill>
                <a:effectLst>
                  <a:outerShdw blurRad="38100" dist="25400" dir="5400000" algn="ctr" rotWithShape="0">
                    <a:srgbClr val="6E747A">
                      <a:alpha val="43000"/>
                    </a:srgbClr>
                  </a:outerShdw>
                </a:effectLst>
              </a:rPr>
              <a:t>目录</a:t>
            </a:r>
            <a:endParaRPr lang="zh-CN" altLang="en-US" sz="4000"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endParaRPr lang="zh-CN" altLang="en-US" dirty="0"/>
          </a:p>
        </p:txBody>
      </p:sp>
      <p:sp>
        <p:nvSpPr>
          <p:cNvPr id="3" name="文本占位符 2"/>
          <p:cNvSpPr>
            <a:spLocks noGrp="1"/>
          </p:cNvSpPr>
          <p:nvPr>
            <p:ph type="body" sz="quarter" idx="10"/>
          </p:nvPr>
        </p:nvSpPr>
        <p:spPr/>
        <p:txBody>
          <a:bodyPr/>
          <a:lstStyle/>
          <a:p>
            <a:r>
              <a:rPr lang="zh-CN" altLang="en-US" sz="2400" dirty="0"/>
              <a:t>当前较为科学的应收账款管理模式可以划分为两大类：</a:t>
            </a:r>
            <a:r>
              <a:rPr lang="zh-CN" altLang="en-US" sz="2400" dirty="0">
                <a:solidFill>
                  <a:schemeClr val="accent1"/>
                </a:solidFill>
                <a:effectLst>
                  <a:outerShdw blurRad="38100" dist="25400" dir="5400000" algn="ctr" rotWithShape="0">
                    <a:srgbClr val="6E747A">
                      <a:alpha val="43000"/>
                    </a:srgbClr>
                  </a:outerShdw>
                </a:effectLst>
              </a:rPr>
              <a:t>全过程应收账款管理模式和全面应收账款管理模式</a:t>
            </a:r>
            <a:r>
              <a:rPr lang="zh-CN" altLang="en-US" sz="2400" dirty="0"/>
              <a:t>。</a:t>
            </a:r>
            <a:endParaRPr lang="en-US" altLang="zh-CN" sz="2400" dirty="0"/>
          </a:p>
          <a:p>
            <a:r>
              <a:rPr lang="zh-CN" altLang="en-US" sz="2400" dirty="0"/>
              <a:t>两大模式共同点在于：改进了以往应收账款管理中只关注事后清欠的应收账款单一管理模式，将应收账款管理向企业经营过程延伸，提倡对赊销和预付进行</a:t>
            </a:r>
            <a:r>
              <a:rPr lang="zh-CN" altLang="en-US" sz="2400" dirty="0">
                <a:solidFill>
                  <a:schemeClr val="accent1"/>
                </a:solidFill>
                <a:effectLst>
                  <a:outerShdw blurRad="38100" dist="25400" dir="5400000" algn="ctr" rotWithShape="0">
                    <a:srgbClr val="6E747A">
                      <a:alpha val="43000"/>
                    </a:srgbClr>
                  </a:outerShdw>
                </a:effectLst>
              </a:rPr>
              <a:t>事前和事中</a:t>
            </a:r>
            <a:r>
              <a:rPr lang="zh-CN" altLang="en-US" sz="2400" dirty="0"/>
              <a:t>管理，完善了应收账款管理体系。</a:t>
            </a:r>
            <a:endParaRPr lang="en-US" altLang="zh-CN" sz="2400" dirty="0"/>
          </a:p>
          <a:p>
            <a:r>
              <a:rPr lang="zh-CN" altLang="en-US" sz="2400" dirty="0"/>
              <a:t>两大模式的区别在于：全过程应收账款管理是</a:t>
            </a:r>
            <a:r>
              <a:rPr lang="zh-CN" altLang="en-US" sz="2400" dirty="0">
                <a:solidFill>
                  <a:schemeClr val="accent1"/>
                </a:solidFill>
                <a:effectLst>
                  <a:outerShdw blurRad="38100" dist="25400" dir="5400000" algn="ctr" rotWithShape="0">
                    <a:srgbClr val="6E747A">
                      <a:alpha val="43000"/>
                    </a:srgbClr>
                  </a:outerShdw>
                </a:effectLst>
              </a:rPr>
              <a:t>狭义的</a:t>
            </a:r>
            <a:r>
              <a:rPr lang="zh-CN" altLang="en-US" sz="2400" dirty="0"/>
              <a:t>应收账款管理，没有跳出赊销和预付业务的范畴，而全面应收账款管理是</a:t>
            </a:r>
            <a:r>
              <a:rPr lang="zh-CN" altLang="en-US" sz="2400" dirty="0">
                <a:solidFill>
                  <a:schemeClr val="accent1"/>
                </a:solidFill>
                <a:effectLst>
                  <a:outerShdw blurRad="38100" dist="25400" dir="5400000" algn="ctr" rotWithShape="0">
                    <a:srgbClr val="6E747A">
                      <a:alpha val="43000"/>
                    </a:srgbClr>
                  </a:outerShdw>
                </a:effectLst>
              </a:rPr>
              <a:t>广义的</a:t>
            </a:r>
            <a:r>
              <a:rPr lang="zh-CN" altLang="en-US" sz="2400" dirty="0"/>
              <a:t>应收账款管理，既有授信管理也有受信管理，既有业务管理，也有文化管理，内涵更丰富。由此看来，</a:t>
            </a:r>
            <a:r>
              <a:rPr lang="zh-CN" altLang="en-US" sz="2400" dirty="0">
                <a:solidFill>
                  <a:schemeClr val="accent1"/>
                </a:solidFill>
                <a:effectLst>
                  <a:outerShdw blurRad="38100" dist="25400" dir="5400000" algn="ctr" rotWithShape="0">
                    <a:srgbClr val="6E747A">
                      <a:alpha val="43000"/>
                    </a:srgbClr>
                  </a:outerShdw>
                </a:effectLst>
              </a:rPr>
              <a:t>全面应收账款管理模式是全过程应收账款管理模式的高级形式</a:t>
            </a:r>
            <a:r>
              <a:rPr lang="zh-CN" altLang="en-US" sz="2400" dirty="0"/>
              <a:t>，而目前国内企业中应用较多的是全过程应收账款管理模式。</a:t>
            </a:r>
            <a:endParaRPr lang="en-US" altLang="zh-CN" sz="2400" dirty="0"/>
          </a:p>
          <a:p>
            <a:r>
              <a:rPr lang="zh-CN" altLang="en-US" sz="2400" dirty="0"/>
              <a:t>由此我们可以看出，王经理的解决方法其实有进一步</a:t>
            </a:r>
            <a:r>
              <a:rPr lang="zh-CN" altLang="en-US" sz="2400" dirty="0">
                <a:solidFill>
                  <a:schemeClr val="accent1"/>
                </a:solidFill>
                <a:effectLst>
                  <a:outerShdw blurRad="38100" dist="25400" dir="5400000" algn="ctr" rotWithShape="0">
                    <a:srgbClr val="6E747A">
                      <a:alpha val="43000"/>
                    </a:srgbClr>
                  </a:outerShdw>
                </a:effectLst>
              </a:rPr>
              <a:t>拓展</a:t>
            </a:r>
            <a:r>
              <a:rPr lang="zh-CN" altLang="en-US" sz="2400" dirty="0"/>
              <a:t>的可能性。</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启示</a:t>
            </a:r>
            <a:endParaRPr lang="zh-CN" altLang="en-US"/>
          </a:p>
        </p:txBody>
      </p:sp>
      <p:sp>
        <p:nvSpPr>
          <p:cNvPr id="3" name="文本占位符 2"/>
          <p:cNvSpPr>
            <a:spLocks noGrp="1"/>
          </p:cNvSpPr>
          <p:nvPr>
            <p:ph type="body" sz="quarter" idx="10"/>
          </p:nvPr>
        </p:nvSpPr>
        <p:spPr>
          <a:xfrm>
            <a:off x="502920" y="2175510"/>
            <a:ext cx="11136630" cy="4144010"/>
          </a:xfrm>
        </p:spPr>
        <p:style>
          <a:lnRef idx="2">
            <a:schemeClr val="accent6"/>
          </a:lnRef>
          <a:fillRef idx="1">
            <a:schemeClr val="lt1"/>
          </a:fillRef>
          <a:effectRef idx="0">
            <a:schemeClr val="accent6"/>
          </a:effectRef>
          <a:fontRef idx="minor">
            <a:schemeClr val="dk1"/>
          </a:fontRef>
        </p:style>
        <p:txBody>
          <a:bodyPr/>
          <a:lstStyle/>
          <a:p>
            <a:pPr>
              <a:lnSpc>
                <a:spcPct val="150000"/>
              </a:lnSpc>
              <a:buFont typeface="Wingdings" panose="05000000000000000000" charset="0"/>
              <a:buChar char="l"/>
            </a:pPr>
            <a:r>
              <a:rPr lang="en-US" altLang="zh-CN">
                <a:solidFill>
                  <a:schemeClr val="accent1"/>
                </a:solidFill>
                <a:effectLst>
                  <a:outerShdw blurRad="38100" dist="25400" dir="5400000" algn="ctr" rotWithShape="0">
                    <a:srgbClr val="6E747A">
                      <a:alpha val="43000"/>
                    </a:srgbClr>
                  </a:outerShdw>
                </a:effectLst>
              </a:rPr>
              <a:t>应收账款</a:t>
            </a:r>
            <a:r>
              <a:rPr lang="en-US" altLang="zh-CN">
                <a:solidFill>
                  <a:schemeClr val="tx1"/>
                </a:solidFill>
                <a:effectLst>
                  <a:outerShdw blurRad="38100" dist="19050" dir="2700000" algn="tl" rotWithShape="0">
                    <a:schemeClr val="dk1">
                      <a:alpha val="40000"/>
                    </a:schemeClr>
                  </a:outerShdw>
                </a:effectLst>
              </a:rPr>
              <a:t>是企业的必要经营性资产之一</a:t>
            </a:r>
            <a:endParaRPr lang="en-US" altLang="zh-CN">
              <a:solidFill>
                <a:schemeClr val="tx1"/>
              </a:solidFill>
              <a:effectLst>
                <a:outerShdw blurRad="38100" dist="19050" dir="2700000" algn="tl" rotWithShape="0">
                  <a:schemeClr val="dk1">
                    <a:alpha val="40000"/>
                  </a:schemeClr>
                </a:outerShdw>
              </a:effectLst>
            </a:endParaRPr>
          </a:p>
          <a:p>
            <a:pPr>
              <a:lnSpc>
                <a:spcPct val="150000"/>
              </a:lnSpc>
              <a:buFont typeface="Wingdings" panose="05000000000000000000" charset="0"/>
              <a:buChar char="l"/>
            </a:pPr>
            <a:r>
              <a:rPr lang="en-US" altLang="zh-CN"/>
              <a:t>但是大量的应收账款会占用企业的营运资金从而影响企业的经营发展</a:t>
            </a:r>
            <a:r>
              <a:rPr lang="zh-CN" altLang="en-US"/>
              <a:t>。</a:t>
            </a:r>
            <a:endParaRPr lang="zh-CN" altLang="en-US"/>
          </a:p>
          <a:p>
            <a:pPr>
              <a:lnSpc>
                <a:spcPct val="150000"/>
              </a:lnSpc>
              <a:buFont typeface="Wingdings" panose="05000000000000000000" charset="0"/>
              <a:buChar char="l"/>
            </a:pPr>
            <a:r>
              <a:rPr lang="en-US" altLang="zh-CN"/>
              <a:t>它的管理是否完善直接影响着企业的发展，加强企业应收账款管理，建立应收账款防范机制非常重要。</a:t>
            </a:r>
            <a:endParaRPr lang="en-US" altLang="zh-CN"/>
          </a:p>
          <a:p>
            <a:pPr marL="0" indent="0">
              <a:lnSpc>
                <a:spcPct val="150000"/>
              </a:lnSpc>
              <a:buNone/>
            </a:pP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duotone>
              <a:schemeClr val="bg2">
                <a:shade val="45000"/>
                <a:satMod val="135000"/>
              </a:schemeClr>
              <a:prstClr val="white"/>
            </a:duotone>
          </a:blip>
          <a:stretch>
            <a:fillRect/>
          </a:stretch>
        </p:blipFill>
        <p:spPr>
          <a:xfrm>
            <a:off x="-130629" y="-18587"/>
            <a:ext cx="12323157" cy="6895174"/>
          </a:xfrm>
          <a:prstGeom prst="rect">
            <a:avLst/>
          </a:prstGeom>
        </p:spPr>
      </p:pic>
      <p:pic>
        <p:nvPicPr>
          <p:cNvPr id="11" name="图片 10"/>
          <p:cNvPicPr>
            <a:picLocks noChangeAspect="1"/>
          </p:cNvPicPr>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a14:imgEffect>
                  </a14:imgLayer>
                </a14:imgProps>
              </a:ext>
            </a:extLst>
          </a:blip>
          <a:srcRect t="12071"/>
          <a:stretch>
            <a:fillRect/>
          </a:stretch>
        </p:blipFill>
        <p:spPr>
          <a:xfrm>
            <a:off x="2512060" y="1870075"/>
            <a:ext cx="7167880" cy="3117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07770" y="1591628"/>
            <a:ext cx="9144000" cy="2387600"/>
          </a:xfrm>
        </p:spPr>
        <p:txBody>
          <a:bodyPr>
            <a:scene3d>
              <a:camera prst="orthographicFront"/>
              <a:lightRig rig="threePt" dir="t"/>
            </a:scene3d>
          </a:bodyPr>
          <a:lstStyle/>
          <a:p>
            <a:r>
              <a:rPr lang="zh-CN" altLang="en-US">
                <a:solidFill>
                  <a:schemeClr val="accent1"/>
                </a:solidFill>
                <a:effectLst>
                  <a:outerShdw blurRad="38100" dist="25400" dir="5400000" algn="ctr" rotWithShape="0">
                    <a:srgbClr val="6E747A">
                      <a:alpha val="43000"/>
                    </a:srgbClr>
                  </a:outerShdw>
                </a:effectLst>
                <a:latin typeface="+mj-ea"/>
                <a:cs typeface="+mj-ea"/>
              </a:rPr>
              <a:t>一</a:t>
            </a:r>
            <a:r>
              <a:rPr lang="en-US" altLang="zh-CN">
                <a:solidFill>
                  <a:schemeClr val="accent1"/>
                </a:solidFill>
                <a:effectLst>
                  <a:outerShdw blurRad="38100" dist="25400" dir="5400000" algn="ctr" rotWithShape="0">
                    <a:srgbClr val="6E747A">
                      <a:alpha val="43000"/>
                    </a:srgbClr>
                  </a:outerShdw>
                </a:effectLst>
                <a:latin typeface="+mj-ea"/>
                <a:cs typeface="+mj-ea"/>
              </a:rPr>
              <a:t>.</a:t>
            </a:r>
            <a:r>
              <a:rPr lang="zh-CN" altLang="en-US">
                <a:solidFill>
                  <a:schemeClr val="accent1"/>
                </a:solidFill>
                <a:effectLst>
                  <a:outerShdw blurRad="38100" dist="25400" dir="5400000" algn="ctr" rotWithShape="0">
                    <a:srgbClr val="6E747A">
                      <a:alpha val="43000"/>
                    </a:srgbClr>
                  </a:outerShdw>
                </a:effectLst>
                <a:latin typeface="+mj-ea"/>
                <a:cs typeface="+mj-ea"/>
              </a:rPr>
              <a:t>集</a:t>
            </a:r>
            <a:r>
              <a:rPr lang="zh-CN" altLang="en-US" b="1">
                <a:solidFill>
                  <a:schemeClr val="accent1"/>
                </a:solidFill>
                <a:effectLst>
                  <a:outerShdw blurRad="38100" dist="25400" dir="5400000" algn="ctr" rotWithShape="0">
                    <a:srgbClr val="6E747A">
                      <a:alpha val="43000"/>
                    </a:srgbClr>
                  </a:outerShdw>
                </a:effectLst>
                <a:latin typeface="+mj-ea"/>
                <a:cs typeface="+mj-ea"/>
              </a:rPr>
              <a:t>团</a:t>
            </a:r>
            <a:r>
              <a:rPr lang="zh-CN" altLang="en-US">
                <a:solidFill>
                  <a:schemeClr val="accent1"/>
                </a:solidFill>
                <a:effectLst>
                  <a:outerShdw blurRad="38100" dist="25400" dir="5400000" algn="ctr" rotWithShape="0">
                    <a:srgbClr val="6E747A">
                      <a:alpha val="43000"/>
                    </a:srgbClr>
                  </a:outerShdw>
                </a:effectLst>
                <a:latin typeface="+mj-ea"/>
                <a:cs typeface="+mj-ea"/>
              </a:rPr>
              <a:t>介</a:t>
            </a:r>
            <a:r>
              <a:rPr lang="zh-CN" altLang="en-US" b="1">
                <a:solidFill>
                  <a:schemeClr val="accent1"/>
                </a:solidFill>
                <a:effectLst>
                  <a:outerShdw blurRad="38100" dist="25400" dir="5400000" algn="ctr" rotWithShape="0">
                    <a:srgbClr val="6E747A">
                      <a:alpha val="43000"/>
                    </a:srgbClr>
                  </a:outerShdw>
                </a:effectLst>
                <a:latin typeface="+mj-ea"/>
                <a:cs typeface="+mj-ea"/>
              </a:rPr>
              <a:t>绍</a:t>
            </a:r>
            <a:endParaRPr lang="zh-CN" altLang="en-US" b="1">
              <a:solidFill>
                <a:schemeClr val="accent1"/>
              </a:solidFill>
              <a:effectLst>
                <a:outerShdw blurRad="38100" dist="25400" dir="5400000" algn="ctr" rotWithShape="0">
                  <a:srgbClr val="6E747A">
                    <a:alpha val="43000"/>
                  </a:srgbClr>
                </a:outerShdw>
              </a:effectLst>
              <a:latin typeface="+mj-ea"/>
              <a:cs typeface="+mj-ea"/>
            </a:endParaRPr>
          </a:p>
        </p:txBody>
      </p:sp>
      <p:sp>
        <p:nvSpPr>
          <p:cNvPr id="3" name="副标题 2"/>
          <p:cNvSpPr>
            <a:spLocks noGrp="1"/>
          </p:cNvSpPr>
          <p:nvPr>
            <p:ph type="subTitle" idx="1"/>
          </p:nvPr>
        </p:nvSpPr>
        <p:spPr>
          <a:xfrm>
            <a:off x="1447165" y="4330383"/>
            <a:ext cx="9144000" cy="1655762"/>
          </a:xfrm>
        </p:spPr>
        <p:txBody>
          <a:bodyPr/>
          <a:lstStyle/>
          <a:p>
            <a:endParaRPr lang="zh-CN" altLang="en-US"/>
          </a:p>
        </p:txBody>
      </p:sp>
      <p:sp>
        <p:nvSpPr>
          <p:cNvPr id="6" name="椭圆 5">
            <a:hlinkClick r:id="rId1"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5" name="矩形 12"/>
          <p:cNvSpPr>
            <a:spLocks noChangeArrowheads="1"/>
          </p:cNvSpPr>
          <p:nvPr/>
        </p:nvSpPr>
        <p:spPr bwMode="auto">
          <a:xfrm>
            <a:off x="-14288" y="0"/>
            <a:ext cx="12206288"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8196"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5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solidFill>
                  <a:srgbClr val="4472C4"/>
                </a:solidFill>
              </a:rPr>
              <a:t>集团介绍</a:t>
            </a:r>
            <a:endParaRPr lang="zh-CN" altLang="en-US">
              <a:solidFill>
                <a:srgbClr val="4472C4"/>
              </a:solidFill>
            </a:endParaRPr>
          </a:p>
        </p:txBody>
      </p:sp>
      <p:grpSp>
        <p:nvGrpSpPr>
          <p:cNvPr id="6" name="组合 5"/>
          <p:cNvGrpSpPr/>
          <p:nvPr/>
        </p:nvGrpSpPr>
        <p:grpSpPr>
          <a:xfrm>
            <a:off x="1607185" y="2058036"/>
            <a:ext cx="8977630" cy="4241164"/>
            <a:chOff x="1607128" y="2507376"/>
            <a:chExt cx="8977745" cy="2521824"/>
          </a:xfrm>
        </p:grpSpPr>
        <p:sp>
          <p:nvSpPr>
            <p:cNvPr id="2" name="圆角矩形 1"/>
            <p:cNvSpPr/>
            <p:nvPr/>
          </p:nvSpPr>
          <p:spPr>
            <a:xfrm>
              <a:off x="1970987" y="2507376"/>
              <a:ext cx="2555908" cy="465709"/>
            </a:xfrm>
            <a:prstGeom prst="roundRect">
              <a:avLst/>
            </a:prstGeom>
            <a:solidFill>
              <a:srgbClr val="F3F4F6"/>
            </a:solidFill>
          </p:spPr>
          <p:txBody>
            <a:bodyPr wrap="square">
              <a:spAutoFit/>
            </a:bodyPr>
            <a:lstStyle/>
            <a:p>
              <a:r>
                <a:rPr lang="zh-CN" altLang="en-US" sz="4000" b="1" dirty="0">
                  <a:solidFill>
                    <a:schemeClr val="accent1">
                      <a:lumMod val="75000"/>
                    </a:schemeClr>
                  </a:solidFill>
                  <a:latin typeface="+mj-ea"/>
                  <a:ea typeface="+mj-ea"/>
                </a:rPr>
                <a:t>公司背景</a:t>
              </a:r>
              <a:endParaRPr lang="zh-CN" altLang="en-US" sz="4000" b="1" dirty="0">
                <a:solidFill>
                  <a:schemeClr val="accent1">
                    <a:lumMod val="75000"/>
                  </a:schemeClr>
                </a:solidFill>
                <a:latin typeface="+mj-ea"/>
                <a:ea typeface="+mj-ea"/>
              </a:endParaRPr>
            </a:p>
          </p:txBody>
        </p:sp>
        <p:sp>
          <p:nvSpPr>
            <p:cNvPr id="3" name="圆角矩形 2"/>
            <p:cNvSpPr/>
            <p:nvPr/>
          </p:nvSpPr>
          <p:spPr>
            <a:xfrm>
              <a:off x="1607128" y="2964873"/>
              <a:ext cx="8977745" cy="2064327"/>
            </a:xfrm>
            <a:prstGeom prst="roundRect">
              <a:avLst>
                <a:gd name="adj" fmla="val 8613"/>
              </a:avLst>
            </a:prstGeom>
            <a:solidFill>
              <a:srgbClr val="F3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05164" y="3704649"/>
              <a:ext cx="309880" cy="583565"/>
            </a:xfrm>
            <a:prstGeom prst="rect">
              <a:avLst/>
            </a:prstGeom>
          </p:spPr>
          <p:txBody>
            <a:bodyPr wrap="square">
              <a:spAutoFit/>
            </a:bodyPr>
            <a:lstStyle/>
            <a:p>
              <a:endParaRPr lang="zh-CN" altLang="en-US" sz="3200" b="1" dirty="0">
                <a:solidFill>
                  <a:schemeClr val="accent5"/>
                </a:solidFill>
              </a:endParaRPr>
            </a:p>
          </p:txBody>
        </p:sp>
      </p:grpSp>
      <p:sp>
        <p:nvSpPr>
          <p:cNvPr id="4" name="文本框 3"/>
          <p:cNvSpPr txBox="1"/>
          <p:nvPr/>
        </p:nvSpPr>
        <p:spPr>
          <a:xfrm>
            <a:off x="2098675" y="3200400"/>
            <a:ext cx="7996555" cy="922020"/>
          </a:xfrm>
          <a:prstGeom prst="rect">
            <a:avLst/>
          </a:prstGeom>
          <a:noFill/>
        </p:spPr>
        <p:txBody>
          <a:bodyPr wrap="square" rtlCol="0">
            <a:spAutoFit/>
          </a:bodyPr>
          <a:lstStyle/>
          <a:p>
            <a:r>
              <a:rPr lang="zh-CN" altLang="en-US"/>
              <a:t>M 集团成立于 1968 年，是一家全球领先的科技集团，为用户提供多元化的产品服务。在世界范围内拥有约 200 家子公司、60 多个海外分支机构及 12 个战略业务单位。</a:t>
            </a:r>
            <a:endParaRPr lang="zh-CN" altLang="en-US"/>
          </a:p>
        </p:txBody>
      </p:sp>
      <p:sp>
        <p:nvSpPr>
          <p:cNvPr id="7" name="文本框 6"/>
          <p:cNvSpPr txBox="1"/>
          <p:nvPr/>
        </p:nvSpPr>
        <p:spPr>
          <a:xfrm>
            <a:off x="4218305" y="4232275"/>
            <a:ext cx="5170170" cy="1863725"/>
          </a:xfrm>
          <a:prstGeom prst="rect">
            <a:avLst/>
          </a:prstGeom>
          <a:noFill/>
        </p:spPr>
        <p:txBody>
          <a:bodyPr wrap="square" rtlCol="0">
            <a:spAutoFit/>
          </a:bodyPr>
          <a:lstStyle/>
          <a:p>
            <a:pPr fontAlgn="auto">
              <a:lnSpc>
                <a:spcPct val="120000"/>
              </a:lnSpc>
            </a:pPr>
            <a:r>
              <a:rPr lang="zh-CN" altLang="en-US" sz="2400"/>
              <a:t>消费电器业务</a:t>
            </a:r>
            <a:endParaRPr lang="zh-CN" altLang="en-US" sz="2400"/>
          </a:p>
          <a:p>
            <a:pPr fontAlgn="auto">
              <a:lnSpc>
                <a:spcPct val="120000"/>
              </a:lnSpc>
            </a:pPr>
            <a:r>
              <a:rPr lang="zh-CN" altLang="en-US" sz="2400"/>
              <a:t>暖通空调业务</a:t>
            </a:r>
            <a:endParaRPr lang="zh-CN" altLang="en-US" sz="2400"/>
          </a:p>
          <a:p>
            <a:pPr fontAlgn="auto">
              <a:lnSpc>
                <a:spcPct val="120000"/>
              </a:lnSpc>
            </a:pPr>
            <a:r>
              <a:rPr lang="zh-CN" altLang="en-US" sz="2400"/>
              <a:t>机器人及工业自动化系统业务</a:t>
            </a:r>
            <a:endParaRPr lang="zh-CN" altLang="en-US" sz="2400"/>
          </a:p>
          <a:p>
            <a:pPr fontAlgn="auto">
              <a:lnSpc>
                <a:spcPct val="120000"/>
              </a:lnSpc>
            </a:pPr>
            <a:r>
              <a:rPr lang="zh-CN" altLang="en-US" sz="2400"/>
              <a:t>智能供应链业务</a:t>
            </a:r>
            <a:endParaRPr lang="zh-CN" altLang="en-US" sz="2400"/>
          </a:p>
        </p:txBody>
      </p:sp>
      <p:sp>
        <p:nvSpPr>
          <p:cNvPr id="9" name="流程图: 联系 8"/>
          <p:cNvSpPr/>
          <p:nvPr/>
        </p:nvSpPr>
        <p:spPr>
          <a:xfrm>
            <a:off x="4017010" y="4475480"/>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联系 9"/>
          <p:cNvSpPr/>
          <p:nvPr/>
        </p:nvSpPr>
        <p:spPr>
          <a:xfrm>
            <a:off x="4017010" y="4906010"/>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联系 10"/>
          <p:cNvSpPr/>
          <p:nvPr/>
        </p:nvSpPr>
        <p:spPr>
          <a:xfrm>
            <a:off x="4017010" y="5323205"/>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联系 11"/>
          <p:cNvSpPr/>
          <p:nvPr/>
        </p:nvSpPr>
        <p:spPr>
          <a:xfrm>
            <a:off x="4017010" y="5767705"/>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9" name="矩形 12"/>
          <p:cNvSpPr>
            <a:spLocks noChangeArrowheads="1"/>
          </p:cNvSpPr>
          <p:nvPr/>
        </p:nvSpPr>
        <p:spPr bwMode="auto">
          <a:xfrm>
            <a:off x="-14288" y="0"/>
            <a:ext cx="12204701"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4340"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3751"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solidFill>
                  <a:srgbClr val="4472C4"/>
                </a:solidFill>
              </a:rPr>
              <a:t>集团介绍</a:t>
            </a:r>
            <a:endParaRPr lang="zh-CN" altLang="en-US">
              <a:solidFill>
                <a:srgbClr val="4472C4"/>
              </a:solidFill>
            </a:endParaRPr>
          </a:p>
        </p:txBody>
      </p:sp>
      <p:sp>
        <p:nvSpPr>
          <p:cNvPr id="14342" name="文本占位符 6"/>
          <p:cNvSpPr>
            <a:spLocks noGrp="1" noChangeArrowheads="1"/>
          </p:cNvSpPr>
          <p:nvPr>
            <p:ph sz="quarter" idx="4294967295"/>
          </p:nvPr>
        </p:nvSpPr>
        <p:spPr bwMode="auto">
          <a:xfrm>
            <a:off x="534670" y="2039621"/>
            <a:ext cx="11087100" cy="13995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70000"/>
              </a:lnSpc>
              <a:buClr>
                <a:srgbClr val="B3C6E7"/>
              </a:buClr>
              <a:buSzPct val="50000"/>
              <a:buFont typeface="Wingdings" panose="05000000000000000000" pitchFamily="2" charset="2"/>
              <a:buChar char="n"/>
            </a:pPr>
            <a:r>
              <a:rPr lang="zh-CN" altLang="en-US" sz="2400" b="1" dirty="0">
                <a:solidFill>
                  <a:schemeClr val="accent5"/>
                </a:solidFill>
              </a:rPr>
              <a:t>投入期：201</a:t>
            </a:r>
            <a:r>
              <a:rPr lang="en-US" altLang="zh-CN" sz="2400" b="1" dirty="0">
                <a:solidFill>
                  <a:schemeClr val="accent5"/>
                </a:solidFill>
              </a:rPr>
              <a:t>0-2014</a:t>
            </a:r>
            <a:r>
              <a:rPr lang="zh-CN" altLang="en-US" sz="2400" b="1" dirty="0">
                <a:solidFill>
                  <a:schemeClr val="accent5"/>
                </a:solidFill>
              </a:rPr>
              <a:t>年</a:t>
            </a:r>
            <a:r>
              <a:rPr lang="zh-CN" altLang="en-US" sz="1800" dirty="0"/>
              <a:t>   </a:t>
            </a:r>
            <a:r>
              <a:rPr lang="zh-CN" altLang="en-US" sz="2400" dirty="0"/>
              <a:t>  </a:t>
            </a:r>
            <a:endParaRPr lang="zh-CN" altLang="en-US" sz="2400" dirty="0"/>
          </a:p>
          <a:p>
            <a:pPr marL="0" indent="0" fontAlgn="auto">
              <a:lnSpc>
                <a:spcPct val="100000"/>
              </a:lnSpc>
              <a:buClr>
                <a:srgbClr val="B3C6E7"/>
              </a:buClr>
              <a:buSzPct val="50000"/>
              <a:buFont typeface="Wingdings" panose="05000000000000000000" pitchFamily="2" charset="2"/>
              <a:buNone/>
            </a:pPr>
            <a:r>
              <a:rPr lang="zh-CN" altLang="en-US" sz="2000" dirty="0"/>
              <a:t>       2010 年6月30 日，M 照明电气公司正式并购江西G照明电器公司，并计划投入5 亿元打造光源产品的新基地，全面启动照明产业的多元化市场战略。</a:t>
            </a:r>
            <a:endParaRPr lang="zh-CN" altLang="en-US" sz="20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p:txBody>
      </p:sp>
      <p:sp>
        <p:nvSpPr>
          <p:cNvPr id="5" name="圆角矩形 4"/>
          <p:cNvSpPr/>
          <p:nvPr/>
        </p:nvSpPr>
        <p:spPr>
          <a:xfrm>
            <a:off x="1589405" y="3141772"/>
            <a:ext cx="8977630" cy="3471753"/>
          </a:xfrm>
          <a:prstGeom prst="roundRect">
            <a:avLst>
              <a:gd name="adj" fmla="val 8613"/>
            </a:avLst>
          </a:prstGeom>
          <a:solidFill>
            <a:srgbClr val="F3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72360" y="3447415"/>
            <a:ext cx="7910830" cy="2861310"/>
          </a:xfrm>
          <a:prstGeom prst="rect">
            <a:avLst/>
          </a:prstGeom>
          <a:noFill/>
        </p:spPr>
        <p:txBody>
          <a:bodyPr wrap="square" rtlCol="0">
            <a:spAutoFit/>
          </a:bodyPr>
          <a:lstStyle/>
          <a:p>
            <a:r>
              <a:rPr lang="zh-CN" altLang="en-US"/>
              <a:t>G公司成立于1985年，是一家集科研、生产、贸易于一体的节能灯生产厂家，是中国最早专业生产绿色节能照明产品的企业之一，与国际知名品牌飞利浦、东芝等都有深入合作。</a:t>
            </a:r>
            <a:endParaRPr lang="zh-CN" altLang="en-US"/>
          </a:p>
          <a:p>
            <a:endParaRPr lang="zh-CN" altLang="en-US"/>
          </a:p>
          <a:p>
            <a:r>
              <a:rPr lang="zh-CN" altLang="en-US"/>
              <a:t>公司拥有28个系列产品，1000多个品种，同时获得美国、欧洲、加拿大、北欧五国等30多项国际标准认证，在国内外市场上均有一席之地。 </a:t>
            </a:r>
            <a:endParaRPr lang="zh-CN" altLang="en-US"/>
          </a:p>
          <a:p>
            <a:endParaRPr lang="zh-CN" altLang="en-US"/>
          </a:p>
          <a:p>
            <a:r>
              <a:rPr lang="zh-CN" altLang="en-US"/>
              <a:t>二十年来，G 照明斩获荣誉无数，已发展成拥有净资产 1.26 亿元，员工2697人，占地 19.95 万平方米，年产节能灯具 9000 万套，销售收入3.8亿元的国家高级技术产业化示范工程企业，是照明行业的龙头企业。</a:t>
            </a:r>
            <a:endParaRPr lang="zh-CN" altLang="en-US"/>
          </a:p>
        </p:txBody>
      </p:sp>
      <p:sp>
        <p:nvSpPr>
          <p:cNvPr id="6" name="流程图: 联系 5"/>
          <p:cNvSpPr/>
          <p:nvPr/>
        </p:nvSpPr>
        <p:spPr>
          <a:xfrm>
            <a:off x="2146935" y="3609975"/>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联系 6"/>
          <p:cNvSpPr/>
          <p:nvPr/>
        </p:nvSpPr>
        <p:spPr>
          <a:xfrm>
            <a:off x="2146935" y="4665980"/>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联系 7"/>
          <p:cNvSpPr/>
          <p:nvPr/>
        </p:nvSpPr>
        <p:spPr>
          <a:xfrm>
            <a:off x="2146935" y="5516880"/>
            <a:ext cx="120650" cy="1206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5" name="矩形 12"/>
          <p:cNvSpPr>
            <a:spLocks noChangeArrowheads="1"/>
          </p:cNvSpPr>
          <p:nvPr/>
        </p:nvSpPr>
        <p:spPr bwMode="auto">
          <a:xfrm>
            <a:off x="-14288" y="0"/>
            <a:ext cx="12206288"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8196"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5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solidFill>
                  <a:srgbClr val="4472C4"/>
                </a:solidFill>
              </a:rPr>
              <a:t>集团介绍</a:t>
            </a:r>
            <a:endParaRPr lang="zh-CN" altLang="en-US">
              <a:solidFill>
                <a:srgbClr val="4472C4"/>
              </a:solidFill>
            </a:endParaRPr>
          </a:p>
        </p:txBody>
      </p:sp>
      <p:grpSp>
        <p:nvGrpSpPr>
          <p:cNvPr id="23" name="组合 22"/>
          <p:cNvGrpSpPr/>
          <p:nvPr/>
        </p:nvGrpSpPr>
        <p:grpSpPr>
          <a:xfrm>
            <a:off x="721071" y="2647950"/>
            <a:ext cx="10929031" cy="3029995"/>
            <a:chOff x="2854036" y="2175160"/>
            <a:chExt cx="10929031" cy="3029995"/>
          </a:xfrm>
        </p:grpSpPr>
        <p:grpSp>
          <p:nvGrpSpPr>
            <p:cNvPr id="7" name="组合 6"/>
            <p:cNvGrpSpPr/>
            <p:nvPr/>
          </p:nvGrpSpPr>
          <p:grpSpPr>
            <a:xfrm>
              <a:off x="3465588" y="2175370"/>
              <a:ext cx="9965055" cy="753435"/>
              <a:chOff x="3465588" y="2148652"/>
              <a:chExt cx="9965055" cy="753435"/>
            </a:xfrm>
          </p:grpSpPr>
          <p:sp>
            <p:nvSpPr>
              <p:cNvPr id="2" name="矩形 1"/>
              <p:cNvSpPr/>
              <p:nvPr/>
            </p:nvSpPr>
            <p:spPr>
              <a:xfrm>
                <a:off x="3465588" y="2148652"/>
                <a:ext cx="1882140" cy="753435"/>
              </a:xfrm>
              <a:prstGeom prst="rect">
                <a:avLst/>
              </a:prstGeom>
            </p:spPr>
            <p:txBody>
              <a:bodyPr wrap="none">
                <a:spAutoFit/>
              </a:bodyPr>
              <a:lstStyle/>
              <a:p>
                <a:r>
                  <a:rPr lang="en-US" altLang="zh-CN" sz="4000" dirty="0">
                    <a:solidFill>
                      <a:schemeClr val="accent5"/>
                    </a:solidFill>
                    <a:latin typeface="+mn-ea"/>
                  </a:rPr>
                  <a:t>2014</a:t>
                </a:r>
                <a:r>
                  <a:rPr lang="zh-CN" altLang="en-US" sz="4000" dirty="0">
                    <a:solidFill>
                      <a:schemeClr val="accent5"/>
                    </a:solidFill>
                    <a:latin typeface="+mn-ea"/>
                  </a:rPr>
                  <a:t>年</a:t>
                </a:r>
                <a:r>
                  <a:rPr lang="en-US" altLang="zh-CN" sz="4000" dirty="0">
                    <a:solidFill>
                      <a:schemeClr val="accent5"/>
                    </a:solidFill>
                    <a:latin typeface="+mn-ea"/>
                  </a:rPr>
                  <a:t> </a:t>
                </a:r>
                <a:endParaRPr lang="zh-CN" altLang="en-US" sz="4000" dirty="0">
                  <a:solidFill>
                    <a:schemeClr val="accent5"/>
                  </a:solidFill>
                  <a:latin typeface="+mn-ea"/>
                </a:endParaRPr>
              </a:p>
            </p:txBody>
          </p:sp>
          <p:sp>
            <p:nvSpPr>
              <p:cNvPr id="3" name="矩形 2"/>
              <p:cNvSpPr/>
              <p:nvPr/>
            </p:nvSpPr>
            <p:spPr>
              <a:xfrm>
                <a:off x="5880493" y="2344867"/>
                <a:ext cx="7550150" cy="287984"/>
              </a:xfrm>
              <a:prstGeom prst="rect">
                <a:avLst/>
              </a:prstGeom>
            </p:spPr>
            <p:txBody>
              <a:bodyPr wrap="square">
                <a:spAutoFit/>
              </a:bodyPr>
              <a:lstStyle/>
              <a:p>
                <a:pPr algn="l"/>
                <a:r>
                  <a:rPr sz="2000" dirty="0"/>
                  <a:t>M 照明品牌被授予江西省名牌及著名商标，入主国家奖励项目。</a:t>
                </a:r>
                <a:endParaRPr sz="2000" dirty="0"/>
              </a:p>
            </p:txBody>
          </p:sp>
        </p:grpSp>
        <p:grpSp>
          <p:nvGrpSpPr>
            <p:cNvPr id="12" name="组合 11"/>
            <p:cNvGrpSpPr/>
            <p:nvPr/>
          </p:nvGrpSpPr>
          <p:grpSpPr>
            <a:xfrm>
              <a:off x="3017017" y="2936692"/>
              <a:ext cx="5888153" cy="696657"/>
              <a:chOff x="3017017" y="2927787"/>
              <a:chExt cx="5888153" cy="696657"/>
            </a:xfrm>
          </p:grpSpPr>
          <p:sp>
            <p:nvSpPr>
              <p:cNvPr id="8" name="矩形 7"/>
              <p:cNvSpPr/>
              <p:nvPr/>
            </p:nvSpPr>
            <p:spPr>
              <a:xfrm>
                <a:off x="3017017" y="2927787"/>
                <a:ext cx="309880" cy="696657"/>
              </a:xfrm>
              <a:prstGeom prst="rect">
                <a:avLst/>
              </a:prstGeom>
            </p:spPr>
            <p:txBody>
              <a:bodyPr wrap="none">
                <a:spAutoFit/>
              </a:bodyPr>
              <a:lstStyle/>
              <a:p>
                <a:r>
                  <a:rPr lang="en-US" altLang="zh-CN" sz="4000" dirty="0">
                    <a:solidFill>
                      <a:schemeClr val="accent5"/>
                    </a:solidFill>
                    <a:latin typeface="+mn-ea"/>
                  </a:rPr>
                  <a:t> </a:t>
                </a:r>
                <a:endParaRPr lang="zh-CN" altLang="en-US" sz="4000" dirty="0">
                  <a:solidFill>
                    <a:schemeClr val="accent5"/>
                  </a:solidFill>
                  <a:latin typeface="+mn-ea"/>
                </a:endParaRPr>
              </a:p>
            </p:txBody>
          </p:sp>
          <p:sp>
            <p:nvSpPr>
              <p:cNvPr id="13" name="矩形 12"/>
              <p:cNvSpPr/>
              <p:nvPr/>
            </p:nvSpPr>
            <p:spPr>
              <a:xfrm>
                <a:off x="5880492" y="3097651"/>
                <a:ext cx="3024678" cy="398780"/>
              </a:xfrm>
              <a:prstGeom prst="rect">
                <a:avLst/>
              </a:prstGeom>
            </p:spPr>
            <p:txBody>
              <a:bodyPr wrap="none">
                <a:spAutoFit/>
              </a:bodyPr>
              <a:lstStyle/>
              <a:p>
                <a:pPr algn="l"/>
                <a:r>
                  <a:rPr sz="2000" dirty="0"/>
                  <a:t>同年，公司再次通过国家高新技术企业认定。</a:t>
                </a:r>
                <a:endParaRPr sz="2000" dirty="0"/>
              </a:p>
            </p:txBody>
          </p:sp>
        </p:grpSp>
        <p:grpSp>
          <p:nvGrpSpPr>
            <p:cNvPr id="16" name="组合 15"/>
            <p:cNvGrpSpPr/>
            <p:nvPr/>
          </p:nvGrpSpPr>
          <p:grpSpPr>
            <a:xfrm>
              <a:off x="3465588" y="3688489"/>
              <a:ext cx="10317479" cy="753435"/>
              <a:chOff x="3465588" y="3697397"/>
              <a:chExt cx="10317479" cy="753435"/>
            </a:xfrm>
          </p:grpSpPr>
          <p:sp>
            <p:nvSpPr>
              <p:cNvPr id="10" name="矩形 9"/>
              <p:cNvSpPr/>
              <p:nvPr/>
            </p:nvSpPr>
            <p:spPr>
              <a:xfrm>
                <a:off x="3465588" y="3697397"/>
                <a:ext cx="1882140" cy="753435"/>
              </a:xfrm>
              <a:prstGeom prst="rect">
                <a:avLst/>
              </a:prstGeom>
            </p:spPr>
            <p:txBody>
              <a:bodyPr wrap="none">
                <a:spAutoFit/>
              </a:bodyPr>
              <a:lstStyle/>
              <a:p>
                <a:r>
                  <a:rPr lang="en-US" altLang="zh-CN" sz="4000" dirty="0">
                    <a:solidFill>
                      <a:schemeClr val="accent5"/>
                    </a:solidFill>
                    <a:latin typeface="+mn-ea"/>
                  </a:rPr>
                  <a:t>2015</a:t>
                </a:r>
                <a:r>
                  <a:rPr lang="zh-CN" altLang="en-US" sz="4000" dirty="0">
                    <a:solidFill>
                      <a:schemeClr val="accent5"/>
                    </a:solidFill>
                    <a:latin typeface="+mn-ea"/>
                  </a:rPr>
                  <a:t>年</a:t>
                </a:r>
                <a:r>
                  <a:rPr lang="en-US" altLang="zh-CN" sz="4000" dirty="0">
                    <a:solidFill>
                      <a:schemeClr val="accent5"/>
                    </a:solidFill>
                    <a:latin typeface="+mn-ea"/>
                  </a:rPr>
                  <a:t> </a:t>
                </a:r>
                <a:endParaRPr lang="zh-CN" altLang="en-US" sz="4000" dirty="0">
                  <a:solidFill>
                    <a:schemeClr val="accent5"/>
                  </a:solidFill>
                  <a:latin typeface="+mn-ea"/>
                </a:endParaRPr>
              </a:p>
            </p:txBody>
          </p:sp>
          <p:sp>
            <p:nvSpPr>
              <p:cNvPr id="14" name="矩形 13"/>
              <p:cNvSpPr/>
              <p:nvPr/>
            </p:nvSpPr>
            <p:spPr>
              <a:xfrm>
                <a:off x="5880492" y="3874437"/>
                <a:ext cx="7902575" cy="398780"/>
              </a:xfrm>
              <a:prstGeom prst="rect">
                <a:avLst/>
              </a:prstGeom>
            </p:spPr>
            <p:txBody>
              <a:bodyPr wrap="none">
                <a:spAutoFit/>
              </a:bodyPr>
              <a:lstStyle/>
              <a:p>
                <a:pPr algn="l"/>
                <a:r>
                  <a:rPr sz="2000" dirty="0"/>
                  <a:t>M 照明舍弃毛管与传统节能灯</a:t>
                </a:r>
                <a:r>
                  <a:rPr lang="zh-CN" sz="2000" dirty="0"/>
                  <a:t>，</a:t>
                </a:r>
                <a:r>
                  <a:rPr sz="2000" dirty="0"/>
                  <a:t>全面转型 LED，正式成为无汞企业。 </a:t>
                </a:r>
                <a:endParaRPr sz="2000" dirty="0"/>
              </a:p>
            </p:txBody>
          </p:sp>
        </p:grpSp>
        <p:sp>
          <p:nvSpPr>
            <p:cNvPr id="15" name="矩形 14"/>
            <p:cNvSpPr/>
            <p:nvPr/>
          </p:nvSpPr>
          <p:spPr>
            <a:xfrm>
              <a:off x="5880492" y="4498400"/>
              <a:ext cx="7543165" cy="706755"/>
            </a:xfrm>
            <a:prstGeom prst="rect">
              <a:avLst/>
            </a:prstGeom>
          </p:spPr>
          <p:txBody>
            <a:bodyPr wrap="none">
              <a:spAutoFit/>
            </a:bodyPr>
            <a:lstStyle/>
            <a:p>
              <a:pPr algn="l"/>
              <a:r>
                <a:rPr lang="en-US" sz="2000" dirty="0"/>
                <a:t>M</a:t>
              </a:r>
              <a:r>
                <a:rPr lang="zh-CN" altLang="en-US" sz="2000" dirty="0"/>
                <a:t>集团</a:t>
              </a:r>
              <a:r>
                <a:rPr sz="2000" dirty="0"/>
                <a:t>开始整合内部渠道资源，将国内营销部并入国内销售公司，</a:t>
              </a:r>
              <a:endParaRPr sz="2000" dirty="0"/>
            </a:p>
            <a:p>
              <a:pPr algn="l"/>
              <a:r>
                <a:rPr sz="2000" dirty="0"/>
                <a:t>将营运中心并入暖通销售中心。</a:t>
              </a:r>
              <a:endParaRPr sz="2000" dirty="0"/>
            </a:p>
          </p:txBody>
        </p:sp>
        <p:cxnSp>
          <p:nvCxnSpPr>
            <p:cNvPr id="6" name="直接连接符 5"/>
            <p:cNvCxnSpPr/>
            <p:nvPr/>
          </p:nvCxnSpPr>
          <p:spPr>
            <a:xfrm>
              <a:off x="2854036" y="2909974"/>
              <a:ext cx="610935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854036" y="3671296"/>
              <a:ext cx="610935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854325" y="2175160"/>
              <a:ext cx="10715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721360" y="3382645"/>
            <a:ext cx="10715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21360" y="4144010"/>
            <a:ext cx="10715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21360" y="4914900"/>
            <a:ext cx="10715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1360" y="5725160"/>
            <a:ext cx="10715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332623" y="4971539"/>
            <a:ext cx="1882140" cy="706755"/>
          </a:xfrm>
          <a:prstGeom prst="rect">
            <a:avLst/>
          </a:prstGeom>
        </p:spPr>
        <p:txBody>
          <a:bodyPr wrap="none">
            <a:spAutoFit/>
          </a:bodyPr>
          <a:lstStyle/>
          <a:p>
            <a:r>
              <a:rPr lang="en-US" altLang="zh-CN" sz="4000" dirty="0">
                <a:solidFill>
                  <a:schemeClr val="accent5"/>
                </a:solidFill>
                <a:latin typeface="+mn-ea"/>
              </a:rPr>
              <a:t>2016</a:t>
            </a:r>
            <a:r>
              <a:rPr lang="zh-CN" altLang="en-US" sz="4000" dirty="0">
                <a:solidFill>
                  <a:schemeClr val="accent5"/>
                </a:solidFill>
                <a:latin typeface="+mn-ea"/>
              </a:rPr>
              <a:t>年</a:t>
            </a:r>
            <a:r>
              <a:rPr lang="en-US" altLang="zh-CN" sz="4000" dirty="0">
                <a:solidFill>
                  <a:schemeClr val="accent5"/>
                </a:solidFill>
                <a:latin typeface="+mn-ea"/>
              </a:rPr>
              <a:t> </a:t>
            </a:r>
            <a:endParaRPr lang="zh-CN" altLang="en-US" sz="4000" dirty="0">
              <a:solidFill>
                <a:schemeClr val="accent5"/>
              </a:solidFill>
              <a:latin typeface="+mn-ea"/>
            </a:endParaRPr>
          </a:p>
        </p:txBody>
      </p:sp>
      <p:sp>
        <p:nvSpPr>
          <p:cNvPr id="26" name="矩形 25"/>
          <p:cNvSpPr/>
          <p:nvPr/>
        </p:nvSpPr>
        <p:spPr>
          <a:xfrm>
            <a:off x="3747770" y="5916295"/>
            <a:ext cx="7689215" cy="398780"/>
          </a:xfrm>
          <a:prstGeom prst="rect">
            <a:avLst/>
          </a:prstGeom>
        </p:spPr>
        <p:txBody>
          <a:bodyPr wrap="square">
            <a:spAutoFit/>
          </a:bodyPr>
          <a:lstStyle/>
          <a:p>
            <a:pPr algn="l"/>
            <a:r>
              <a:rPr sz="2000" dirty="0"/>
              <a:t>同年，M 照明荣获中国灯饰（照明）行业十大家 居照明品牌之一。</a:t>
            </a:r>
            <a:endParaRPr sz="2000" dirty="0"/>
          </a:p>
        </p:txBody>
      </p:sp>
      <p:sp>
        <p:nvSpPr>
          <p:cNvPr id="11" name="文本占位符 6"/>
          <p:cNvSpPr>
            <a:spLocks noGrp="1" noChangeArrowheads="1"/>
          </p:cNvSpPr>
          <p:nvPr/>
        </p:nvSpPr>
        <p:spPr bwMode="auto">
          <a:xfrm>
            <a:off x="534670" y="2039621"/>
            <a:ext cx="11087100" cy="13995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buClr>
                <a:srgbClr val="B3C6E7"/>
              </a:buClr>
              <a:buSzPct val="50000"/>
              <a:buFont typeface="Wingdings" panose="05000000000000000000" pitchFamily="2" charset="2"/>
              <a:buChar char="n"/>
            </a:pPr>
            <a:r>
              <a:rPr lang="zh-CN" altLang="en-US" sz="2400" b="1" dirty="0">
                <a:solidFill>
                  <a:schemeClr val="accent5"/>
                </a:solidFill>
              </a:rPr>
              <a:t>成长期：2014 年至今</a:t>
            </a:r>
            <a:r>
              <a:rPr lang="zh-CN" altLang="en-US" sz="1800" dirty="0"/>
              <a:t>   </a:t>
            </a:r>
            <a:r>
              <a:rPr lang="zh-CN" altLang="en-US" sz="2400" dirty="0"/>
              <a:t>  </a:t>
            </a:r>
            <a:endParaRPr lang="zh-CN" altLang="en-US" sz="24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p:txBody>
      </p:sp>
      <p:sp>
        <p:nvSpPr>
          <p:cNvPr id="17" name="椭圆 16">
            <a:hlinkClick r:id="rId2"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32730"/>
            <a:ext cx="10515600" cy="844550"/>
          </a:xfrm>
        </p:spPr>
        <p:txBody>
          <a:bodyPr/>
          <a:lstStyle/>
          <a:p>
            <a:endParaRPr lang="zh-CN" altLang="en-US"/>
          </a:p>
        </p:txBody>
      </p:sp>
      <p:sp>
        <p:nvSpPr>
          <p:cNvPr id="6" name="椭圆 5">
            <a:hlinkClick r:id="rId1" action="ppaction://hlinksldjump"/>
          </p:cNvPr>
          <p:cNvSpPr/>
          <p:nvPr/>
        </p:nvSpPr>
        <p:spPr>
          <a:xfrm>
            <a:off x="11417300" y="6351270"/>
            <a:ext cx="278130" cy="2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694055" y="2766060"/>
            <a:ext cx="10515600" cy="1325563"/>
          </a:xfrm>
        </p:spPr>
        <p:txBody>
          <a:bodyPr>
            <a:scene3d>
              <a:camera prst="orthographicFront"/>
              <a:lightRig rig="threePt" dir="t"/>
            </a:scene3d>
          </a:bodyPr>
          <a:lstStyle/>
          <a:p>
            <a:pPr algn="ctr"/>
            <a:r>
              <a:rPr lang="zh-CN" altLang="en-US" sz="6000">
                <a:solidFill>
                  <a:schemeClr val="accent1"/>
                </a:solidFill>
                <a:effectLst>
                  <a:outerShdw blurRad="38100" dist="25400" dir="5400000" algn="ctr" rotWithShape="0">
                    <a:srgbClr val="6E747A">
                      <a:alpha val="43000"/>
                    </a:srgbClr>
                  </a:outerShdw>
                </a:effectLst>
              </a:rPr>
              <a:t>二</a:t>
            </a:r>
            <a:r>
              <a:rPr lang="en-US" altLang="zh-CN" sz="6000">
                <a:solidFill>
                  <a:schemeClr val="accent1"/>
                </a:solidFill>
                <a:effectLst>
                  <a:outerShdw blurRad="38100" dist="25400" dir="5400000" algn="ctr" rotWithShape="0">
                    <a:srgbClr val="6E747A">
                      <a:alpha val="43000"/>
                    </a:srgbClr>
                  </a:outerShdw>
                </a:effectLst>
              </a:rPr>
              <a:t>.M</a:t>
            </a:r>
            <a:r>
              <a:rPr lang="zh-CN" altLang="en-US" sz="6000">
                <a:solidFill>
                  <a:schemeClr val="accent1"/>
                </a:solidFill>
                <a:effectLst>
                  <a:outerShdw blurRad="38100" dist="25400" dir="5400000" algn="ctr" rotWithShape="0">
                    <a:srgbClr val="6E747A">
                      <a:alpha val="43000"/>
                    </a:srgbClr>
                  </a:outerShdw>
                </a:effectLst>
              </a:rPr>
              <a:t>照明存在的挑战及问题</a:t>
            </a:r>
            <a:endParaRPr lang="zh-CN" altLang="en-US" sz="6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直接连接符 11"/>
          <p:cNvSpPr>
            <a:spLocks noChangeShapeType="1"/>
          </p:cNvSpPr>
          <p:nvPr/>
        </p:nvSpPr>
        <p:spPr bwMode="auto">
          <a:xfrm>
            <a:off x="633413" y="1735138"/>
            <a:ext cx="3584575" cy="1587"/>
          </a:xfrm>
          <a:prstGeom prst="line">
            <a:avLst/>
          </a:prstGeom>
          <a:noFill/>
          <a:ln w="6350" cap="flat" cmpd="sng">
            <a:solidFill>
              <a:srgbClr val="B3C6E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87" name="矩形 12"/>
          <p:cNvSpPr>
            <a:spLocks noChangeArrowheads="1"/>
          </p:cNvSpPr>
          <p:nvPr/>
        </p:nvSpPr>
        <p:spPr bwMode="auto">
          <a:xfrm>
            <a:off x="-14288" y="0"/>
            <a:ext cx="12203113" cy="8953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pic>
        <p:nvPicPr>
          <p:cNvPr id="16388" name="图片 13"/>
          <p:cNvPicPr>
            <a:picLocks noChangeAspect="1" noChangeArrowheads="1"/>
          </p:cNvPicPr>
          <p:nvPr/>
        </p:nvPicPr>
        <p:blipFill>
          <a:blip r:embed="rId1">
            <a:extLst>
              <a:ext uri="{28A0092B-C50C-407E-A947-70E740481C1C}">
                <a14:useLocalDpi xmlns:a14="http://schemas.microsoft.com/office/drawing/2010/main" val="0"/>
              </a:ext>
            </a:extLst>
          </a:blip>
          <a:srcRect l="-153" t="45503" r="153" b="45801"/>
          <a:stretch>
            <a:fillRect/>
          </a:stretch>
        </p:blipFill>
        <p:spPr bwMode="auto">
          <a:xfrm>
            <a:off x="-33338" y="0"/>
            <a:ext cx="122221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标题 5"/>
          <p:cNvSpPr>
            <a:spLocks noGrp="1" noChangeArrowheads="1"/>
          </p:cNvSpPr>
          <p:nvPr>
            <p:ph type="title" idx="4294967295"/>
          </p:nvPr>
        </p:nvSpPr>
        <p:spPr bwMode="auto">
          <a:xfrm>
            <a:off x="501650" y="1111250"/>
            <a:ext cx="4349750" cy="847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dirty="0">
                <a:solidFill>
                  <a:srgbClr val="4472C4"/>
                </a:solidFill>
              </a:rPr>
              <a:t>行业</a:t>
            </a:r>
            <a:r>
              <a:rPr lang="zh-CN" altLang="en-US" b="1" dirty="0">
                <a:solidFill>
                  <a:srgbClr val="4472C4"/>
                </a:solidFill>
              </a:rPr>
              <a:t>背景</a:t>
            </a:r>
            <a:endParaRPr lang="zh-CN" altLang="en-US" b="1" dirty="0">
              <a:solidFill>
                <a:srgbClr val="4472C4"/>
              </a:solidFill>
            </a:endParaRPr>
          </a:p>
        </p:txBody>
      </p:sp>
      <p:sp>
        <p:nvSpPr>
          <p:cNvPr id="16390" name="文本占位符 6"/>
          <p:cNvSpPr>
            <a:spLocks noGrp="1" noChangeArrowheads="1"/>
          </p:cNvSpPr>
          <p:nvPr>
            <p:ph sz="quarter" idx="4294967295"/>
          </p:nvPr>
        </p:nvSpPr>
        <p:spPr bwMode="auto">
          <a:xfrm>
            <a:off x="603250" y="1958975"/>
            <a:ext cx="11087100" cy="15935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200000"/>
              </a:lnSpc>
              <a:buClr>
                <a:srgbClr val="B3C6E7"/>
              </a:buClr>
              <a:buSzPct val="50000"/>
              <a:buFont typeface="Wingdings" panose="05000000000000000000" pitchFamily="2" charset="2"/>
              <a:buChar char="n"/>
            </a:pPr>
            <a:r>
              <a:rPr lang="zh-CN" altLang="en-US" sz="2400" b="1" dirty="0">
                <a:solidFill>
                  <a:schemeClr val="accent5"/>
                </a:solidFill>
              </a:rPr>
              <a:t>竞争压力巨大</a:t>
            </a:r>
            <a:endParaRPr lang="en-US" altLang="zh-CN" sz="2400" b="1" dirty="0">
              <a:solidFill>
                <a:schemeClr val="accent5"/>
              </a:solidFill>
            </a:endParaRPr>
          </a:p>
          <a:p>
            <a:pPr marL="0" indent="0">
              <a:lnSpc>
                <a:spcPct val="150000"/>
              </a:lnSpc>
              <a:buClr>
                <a:srgbClr val="B3C6E7"/>
              </a:buClr>
              <a:buSzPct val="50000"/>
              <a:buNone/>
            </a:pPr>
            <a:r>
              <a:rPr lang="zh-CN" altLang="en-US" sz="2400" b="1" dirty="0">
                <a:solidFill>
                  <a:schemeClr val="bg1">
                    <a:lumMod val="50000"/>
                  </a:schemeClr>
                </a:solidFill>
              </a:rPr>
              <a:t>     全国照明行业企业数量已超过两万家。国际品牌有飞利浦、通用电气、欧司朗等，一线品牌包括雷士、欧普、佛山照明等</a:t>
            </a:r>
            <a:endParaRPr lang="en-US" altLang="zh-CN" sz="2400" b="1" dirty="0">
              <a:solidFill>
                <a:schemeClr val="bg1">
                  <a:lumMod val="50000"/>
                </a:schemeClr>
              </a:solidFill>
            </a:endParaRPr>
          </a:p>
          <a:p>
            <a:pPr marL="457200" indent="-457200">
              <a:lnSpc>
                <a:spcPct val="200000"/>
              </a:lnSpc>
              <a:buClr>
                <a:srgbClr val="B3C6E7"/>
              </a:buClr>
              <a:buSzPct val="50000"/>
              <a:buFont typeface="Wingdings" panose="05000000000000000000" pitchFamily="2" charset="2"/>
              <a:buChar char="n"/>
            </a:pPr>
            <a:r>
              <a:rPr lang="zh-CN" altLang="en-US" sz="2400" b="1" dirty="0">
                <a:solidFill>
                  <a:schemeClr val="accent5"/>
                </a:solidFill>
              </a:rPr>
              <a:t>争夺市场份额</a:t>
            </a:r>
            <a:endParaRPr lang="en-US" altLang="zh-CN" sz="2400" b="1" dirty="0">
              <a:solidFill>
                <a:schemeClr val="accent5"/>
              </a:solidFill>
            </a:endParaRPr>
          </a:p>
          <a:p>
            <a:pPr marL="0" indent="0">
              <a:lnSpc>
                <a:spcPct val="150000"/>
              </a:lnSpc>
              <a:buClr>
                <a:srgbClr val="B3C6E7"/>
              </a:buClr>
              <a:buSzPct val="50000"/>
              <a:buNone/>
            </a:pPr>
            <a:r>
              <a:rPr lang="zh-CN" altLang="en-US" sz="2400" b="1" dirty="0">
                <a:solidFill>
                  <a:schemeClr val="accent5"/>
                </a:solidFill>
              </a:rPr>
              <a:t>    </a:t>
            </a:r>
            <a:r>
              <a:rPr lang="zh-CN" altLang="en-US" sz="2400" b="1" dirty="0">
                <a:solidFill>
                  <a:schemeClr val="bg1">
                    <a:lumMod val="50000"/>
                  </a:schemeClr>
                </a:solidFill>
              </a:rPr>
              <a:t>其中最高市场占有率也仅有</a:t>
            </a:r>
            <a:r>
              <a:rPr lang="en-US" altLang="zh-CN" sz="2400" b="1" dirty="0">
                <a:solidFill>
                  <a:schemeClr val="bg1">
                    <a:lumMod val="50000"/>
                  </a:schemeClr>
                </a:solidFill>
              </a:rPr>
              <a:t>5%</a:t>
            </a:r>
            <a:r>
              <a:rPr lang="zh-CN" altLang="en-US" sz="2400" b="1" dirty="0">
                <a:solidFill>
                  <a:schemeClr val="bg1">
                    <a:lumMod val="50000"/>
                  </a:schemeClr>
                </a:solidFill>
              </a:rPr>
              <a:t>左右，因此各大品牌均在努力争取照明市场的领导地位。</a:t>
            </a:r>
            <a:endParaRPr lang="en-US" altLang="zh-CN" sz="2400" b="1" dirty="0">
              <a:solidFill>
                <a:schemeClr val="bg1">
                  <a:lumMod val="50000"/>
                </a:schemeClr>
              </a:solidFill>
            </a:endParaRPr>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a:p>
            <a:pPr marL="457200" indent="-457200">
              <a:lnSpc>
                <a:spcPct val="100000"/>
              </a:lnSpc>
              <a:buClr>
                <a:srgbClr val="B3C6E7"/>
              </a:buClr>
              <a:buSzPct val="50000"/>
              <a:buFont typeface="Wingdings" panose="05000000000000000000" pitchFamily="2" charset="2"/>
              <a:buNone/>
            </a:pPr>
            <a:r>
              <a:rPr lang="zh-CN" altLang="en-US" sz="2000" dirty="0"/>
              <a:t>  </a:t>
            </a:r>
            <a:endParaRPr lang="zh-CN" altLang="en-US" sz="2000" dirty="0"/>
          </a:p>
        </p:txBody>
      </p:sp>
    </p:spTree>
  </p:cSld>
  <p:clrMapOvr>
    <a:masterClrMapping/>
  </p:clrMapOvr>
</p:sld>
</file>

<file path=ppt/tags/tag1.xml><?xml version="1.0" encoding="utf-8"?>
<p:tagLst xmlns:p="http://schemas.openxmlformats.org/presentationml/2006/main">
  <p:tag name="REFSHAPE" val="869445868"/>
  <p:tag name="KSO_WM_UNIT_PLACING_PICTURE_USER_VIEWPORT" val="{&quot;height&quot;:9870,&quot;width&quot;:142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方正粗宋简体"/>
        <a:ea typeface="方正粗宋简体"/>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3887</Words>
  <Application>WPS 演示</Application>
  <PresentationFormat>宽屏</PresentationFormat>
  <Paragraphs>333</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vt:lpstr>
      <vt:lpstr>宋体</vt:lpstr>
      <vt:lpstr>Wingdings</vt:lpstr>
      <vt:lpstr>华文细黑</vt:lpstr>
      <vt:lpstr>微软雅黑</vt:lpstr>
      <vt:lpstr>方正粗宋简体</vt:lpstr>
      <vt:lpstr>Arial Unicode MS</vt:lpstr>
      <vt:lpstr>Calibri</vt:lpstr>
      <vt:lpstr>华文中宋</vt:lpstr>
      <vt:lpstr>方正粗黑宋简体</vt:lpstr>
      <vt:lpstr>Wingdings</vt:lpstr>
      <vt:lpstr>Office 主题</vt:lpstr>
      <vt:lpstr>PowerPoint 演示文稿</vt:lpstr>
      <vt:lpstr>PowerPoint 演示文稿</vt:lpstr>
      <vt:lpstr>PowerPoint 演示文稿</vt:lpstr>
      <vt:lpstr>一.集团介绍</vt:lpstr>
      <vt:lpstr>集团介绍</vt:lpstr>
      <vt:lpstr>集团介绍</vt:lpstr>
      <vt:lpstr>集团介绍</vt:lpstr>
      <vt:lpstr>二.M照明存在的挑战及问题</vt:lpstr>
      <vt:lpstr>行业背景</vt:lpstr>
      <vt:lpstr>问题梳理</vt:lpstr>
      <vt:lpstr>PowerPoint 演示文稿</vt:lpstr>
      <vt:lpstr>前任遗祸</vt:lpstr>
      <vt:lpstr>影响分析</vt:lpstr>
      <vt:lpstr>三.存在问题及其解决方案 </vt:lpstr>
      <vt:lpstr>M照明管理问题</vt:lpstr>
      <vt:lpstr>解决方案</vt:lpstr>
      <vt:lpstr>PowerPoint 演示文稿</vt:lpstr>
      <vt:lpstr>事前控制</vt:lpstr>
      <vt:lpstr>PowerPoint 演示文稿</vt:lpstr>
      <vt:lpstr>PowerPoint 演示文稿</vt:lpstr>
      <vt:lpstr>PowerPoint 演示文稿</vt:lpstr>
      <vt:lpstr>PowerPoint 演示文稿</vt:lpstr>
      <vt:lpstr>事后控制</vt:lpstr>
      <vt:lpstr>四.问题解决</vt:lpstr>
      <vt:lpstr>危机解除</vt:lpstr>
      <vt:lpstr>危机解除</vt:lpstr>
      <vt:lpstr>危机解除</vt:lpstr>
      <vt:lpstr>五.总结、评估及启示</vt:lpstr>
      <vt:lpstr>总结</vt:lpstr>
      <vt:lpstr>评估</vt:lpstr>
      <vt:lpstr>启示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曹将</dc:creator>
  <cp:lastModifiedBy>LaBu1aka</cp:lastModifiedBy>
  <cp:revision>60</cp:revision>
  <dcterms:created xsi:type="dcterms:W3CDTF">2012-11-12T08:12:00Z</dcterms:created>
  <dcterms:modified xsi:type="dcterms:W3CDTF">2020-05-28T05:10:05Z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